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7"/>
  </p:notesMasterIdLst>
  <p:sldIdLst>
    <p:sldId id="256" r:id="rId2"/>
    <p:sldId id="323" r:id="rId3"/>
    <p:sldId id="339" r:id="rId4"/>
    <p:sldId id="340" r:id="rId5"/>
    <p:sldId id="344" r:id="rId6"/>
    <p:sldId id="342" r:id="rId7"/>
    <p:sldId id="346" r:id="rId8"/>
    <p:sldId id="341" r:id="rId9"/>
    <p:sldId id="349" r:id="rId10"/>
    <p:sldId id="347" r:id="rId11"/>
    <p:sldId id="350" r:id="rId12"/>
    <p:sldId id="348" r:id="rId13"/>
    <p:sldId id="362" r:id="rId14"/>
    <p:sldId id="351" r:id="rId15"/>
    <p:sldId id="352" r:id="rId16"/>
    <p:sldId id="353" r:id="rId17"/>
    <p:sldId id="354" r:id="rId18"/>
    <p:sldId id="355" r:id="rId19"/>
    <p:sldId id="357" r:id="rId20"/>
    <p:sldId id="358" r:id="rId21"/>
    <p:sldId id="359" r:id="rId22"/>
    <p:sldId id="360" r:id="rId23"/>
    <p:sldId id="363" r:id="rId24"/>
    <p:sldId id="361" r:id="rId25"/>
    <p:sldId id="310" r:id="rId26"/>
  </p:sldIdLst>
  <p:sldSz cx="9144000" cy="6858000" type="screen4x3"/>
  <p:notesSz cx="6954838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5151"/>
    <a:srgbClr val="008000"/>
    <a:srgbClr val="CC9900"/>
    <a:srgbClr val="CC0000"/>
    <a:srgbClr val="CC00CC"/>
    <a:srgbClr val="3333FF"/>
    <a:srgbClr val="006699"/>
    <a:srgbClr val="98CF6F"/>
    <a:srgbClr val="B44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8" autoAdjust="0"/>
    <p:restoredTop sz="74914" autoAdjust="0"/>
  </p:normalViewPr>
  <p:slideViewPr>
    <p:cSldViewPr>
      <p:cViewPr varScale="1">
        <p:scale>
          <a:sx n="86" d="100"/>
          <a:sy n="86" d="100"/>
        </p:scale>
        <p:origin x="74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063DB18F-4B34-4B34-A8E6-630602690E4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21823"/>
            <a:ext cx="5563870" cy="4189095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9AAA0D88-472A-40F0-B778-6C6EACBFB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68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A0D88-472A-40F0-B778-6C6EACBFBC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57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A0D88-472A-40F0-B778-6C6EACBFBC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14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A0D88-472A-40F0-B778-6C6EACBFBC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8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A0D88-472A-40F0-B778-6C6EACBFBC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96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A0D88-472A-40F0-B778-6C6EACBFBC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96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A0D88-472A-40F0-B778-6C6EACBFBC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94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A0D88-472A-40F0-B778-6C6EACBFBC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22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A0D88-472A-40F0-B778-6C6EACBFBC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91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A0D88-472A-40F0-B778-6C6EACBFBC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87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A0D88-472A-40F0-B778-6C6EACBFBC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2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A0D88-472A-40F0-B778-6C6EACBFBC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A0D88-472A-40F0-B778-6C6EACBFBC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1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A0D88-472A-40F0-B778-6C6EACBFBC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92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A0D88-472A-40F0-B778-6C6EACBFBC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366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A0D88-472A-40F0-B778-6C6EACBFBC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52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A0D88-472A-40F0-B778-6C6EACBFBC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8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A0D88-472A-40F0-B778-6C6EACBFBC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68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A0D88-472A-40F0-B778-6C6EACBFBC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0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A0D88-472A-40F0-B778-6C6EACBFBC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00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A0D88-472A-40F0-B778-6C6EACBFBC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00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A0D88-472A-40F0-B778-6C6EACBFBC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8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A0D88-472A-40F0-B778-6C6EACBFBC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2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0065-D422-4E56-989D-575D14FDCDB2}" type="datetime1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khanmirza@iust.ac.ir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71A36-A3F8-4F5C-AF0E-20A74C346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70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110F-420D-4E4D-9CC0-CB97A14260B9}" type="datetime1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khanmirza@iust.ac.ir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71A36-A3F8-4F5C-AF0E-20A74C346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6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1AF5B-3C37-4ED6-ADF0-CDE7F3372AF8}" type="datetime1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khanmirza@iust.ac.ir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71A36-A3F8-4F5C-AF0E-20A74C346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3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aseline="0">
                <a:latin typeface="Arial Narrow" pitchFamily="34" charset="0"/>
                <a:cs typeface="B Titr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>
                <a:cs typeface="B Koodak" pitchFamily="2" charset="-78"/>
              </a:defRPr>
            </a:lvl1pPr>
            <a:lvl2pPr algn="r" rtl="1">
              <a:defRPr sz="2800">
                <a:cs typeface="B Koodak" pitchFamily="2" charset="-78"/>
              </a:defRPr>
            </a:lvl2pPr>
            <a:lvl3pPr algn="r" rtl="1">
              <a:defRPr sz="2400">
                <a:cs typeface="B Koodak" pitchFamily="2" charset="-78"/>
              </a:defRPr>
            </a:lvl3pPr>
            <a:lvl4pPr algn="r" rtl="1">
              <a:defRPr sz="2400">
                <a:cs typeface="B Koodak" pitchFamily="2" charset="-78"/>
              </a:defRPr>
            </a:lvl4pPr>
            <a:lvl5pPr algn="r" rtl="1">
              <a:defRPr sz="2000">
                <a:cs typeface="B Koodak" pitchFamily="2" charset="-7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B9F0D-24FD-470C-8429-8B9106E982D3}" type="datetime1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khanmirza@iust.ac.ir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>
                <a:cs typeface="B Lotus" pitchFamily="2" charset="-78"/>
              </a:defRPr>
            </a:lvl1pPr>
          </a:lstStyle>
          <a:p>
            <a:r>
              <a:rPr lang="fa-IR" dirty="0"/>
              <a:t>  </a:t>
            </a:r>
            <a:fld id="{6B42CBA2-4C56-424B-9195-F80F09E6FF52}" type="slidenum">
              <a:rPr lang="fa-IR" smtClean="0"/>
              <a:t>‹#›</a:t>
            </a:fld>
            <a:r>
              <a:rPr lang="fa-IR" dirty="0"/>
              <a:t>   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1118"/>
            <a:ext cx="853282" cy="85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929482" y="1402081"/>
            <a:ext cx="7757318" cy="45719"/>
          </a:xfrm>
          <a:prstGeom prst="rect">
            <a:avLst/>
          </a:prstGeom>
          <a:gradFill flip="none" rotWithShape="1">
            <a:gsLst>
              <a:gs pos="0">
                <a:srgbClr val="000099"/>
              </a:gs>
              <a:gs pos="44000">
                <a:srgbClr val="0000FF"/>
              </a:gs>
              <a:gs pos="100000">
                <a:srgbClr val="4F81BD">
                  <a:lumMod val="60000"/>
                  <a:lumOff val="4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96443" y="6355081"/>
            <a:ext cx="6852157" cy="45719"/>
          </a:xfrm>
          <a:prstGeom prst="rect">
            <a:avLst/>
          </a:prstGeom>
          <a:gradFill flip="none" rotWithShape="1">
            <a:gsLst>
              <a:gs pos="0">
                <a:srgbClr val="1F497D">
                  <a:lumMod val="40000"/>
                  <a:lumOff val="60000"/>
                </a:srgbClr>
              </a:gs>
              <a:gs pos="44000">
                <a:srgbClr val="0000FF"/>
              </a:gs>
              <a:gs pos="100000">
                <a:srgbClr val="000099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81" y="6019800"/>
            <a:ext cx="1011524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552" y="99201"/>
            <a:ext cx="1064403" cy="11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57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011A-4016-4B03-8FAA-CEE7A77ADB4F}" type="datetime1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khanmirza@iust.ac.ir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71A36-A3F8-4F5C-AF0E-20A74C346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74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D314-929A-4CF9-90EE-FE6766B16275}" type="datetime1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khanmirza@iust.ac.ir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71A36-A3F8-4F5C-AF0E-20A74C346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35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DAEE1-A2DF-4769-8DED-809561AE93C8}" type="datetime1">
              <a:rPr lang="en-US" smtClean="0"/>
              <a:t>10/4/2024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khanmirza@iust.ac.ir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71A36-A3F8-4F5C-AF0E-20A74C346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37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EDBF-F339-436C-AAAE-B41C25CA54DC}" type="datetime1">
              <a:rPr lang="en-US" smtClean="0"/>
              <a:t>10/4/2024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khanmirza@iust.ac.ir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71A36-A3F8-4F5C-AF0E-20A74C346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24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193E4-5E62-4325-A91C-F04EE4EDFFDB}" type="datetime1">
              <a:rPr lang="en-US" smtClean="0"/>
              <a:t>10/4/2024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khanmirza@iust.ac.ir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71A36-A3F8-4F5C-AF0E-20A74C346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9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8F7AA-F677-46C6-8F38-C551056A8AFF}" type="datetime1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khanmirza@iust.ac.ir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71A36-A3F8-4F5C-AF0E-20A74C346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63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BCA-ACB8-45D4-AFD5-23C35A89EB84}" type="datetime1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khanmirza@iust.ac.ir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71A36-A3F8-4F5C-AF0E-20A74C346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5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E4509-01E0-4802-A298-03DBC86167C4}" type="datetime1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khanmirza@iust.ac.ir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71A36-A3F8-4F5C-AF0E-20A74C346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0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0" y="262597"/>
            <a:ext cx="1828800" cy="762000"/>
          </a:xfrm>
        </p:spPr>
        <p:txBody>
          <a:bodyPr>
            <a:normAutofit/>
          </a:bodyPr>
          <a:lstStyle/>
          <a:p>
            <a:r>
              <a:rPr lang="fa-IR" sz="2000" dirty="0">
                <a:cs typeface="B Koodak" pitchFamily="2" charset="-78"/>
              </a:rPr>
              <a:t>بسمه تعالــی</a:t>
            </a:r>
            <a:endParaRPr lang="en-US" sz="2000" dirty="0">
              <a:cs typeface="B Koodak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4992" y="4191000"/>
            <a:ext cx="6400800" cy="2133600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fa-IR" b="1" dirty="0">
                <a:solidFill>
                  <a:schemeClr val="tx1"/>
                </a:solidFill>
                <a:cs typeface="B Koodak" pitchFamily="2" charset="-78"/>
              </a:rPr>
              <a:t>پرهام پرخیال</a:t>
            </a:r>
          </a:p>
          <a:p>
            <a:pPr algn="ctr"/>
            <a:endParaRPr lang="en-US" dirty="0"/>
          </a:p>
          <a:p>
            <a:pPr algn="ctr"/>
            <a:r>
              <a:rPr lang="fa-IR" sz="1900" dirty="0">
                <a:solidFill>
                  <a:schemeClr val="tx1"/>
                </a:solidFill>
                <a:cs typeface="B Koodak" pitchFamily="2" charset="-78"/>
              </a:rPr>
              <a:t>استاد راهنما</a:t>
            </a:r>
            <a:endParaRPr lang="fa-IR" dirty="0">
              <a:solidFill>
                <a:schemeClr val="tx1"/>
              </a:solidFill>
              <a:cs typeface="B Koodak" pitchFamily="2" charset="-78"/>
            </a:endParaRPr>
          </a:p>
          <a:p>
            <a:pPr algn="ctr"/>
            <a:r>
              <a:rPr lang="fa-IR" dirty="0">
                <a:solidFill>
                  <a:schemeClr val="tx1"/>
                </a:solidFill>
                <a:cs typeface="B Koodak" pitchFamily="2" charset="-78"/>
              </a:rPr>
              <a:t>دکترخان</a:t>
            </a:r>
            <a:r>
              <a:rPr lang="fa-IR" b="1" dirty="0">
                <a:solidFill>
                  <a:schemeClr val="tx1"/>
                </a:solidFill>
                <a:cs typeface="B Koodak" pitchFamily="2" charset="-78"/>
              </a:rPr>
              <a:t>‏میرزا</a:t>
            </a:r>
            <a:endParaRPr lang="en-US" b="1" dirty="0">
              <a:solidFill>
                <a:schemeClr val="tx1"/>
              </a:solidFill>
              <a:cs typeface="B Koodak" pitchFamily="2" charset="-78"/>
            </a:endParaRPr>
          </a:p>
          <a:p>
            <a:pPr algn="ctr"/>
            <a:endParaRPr lang="en-US" sz="2800" b="1" dirty="0">
              <a:solidFill>
                <a:schemeClr val="tx1"/>
              </a:solidFill>
              <a:cs typeface="B Koodak" pitchFamily="2" charset="-78"/>
            </a:endParaRPr>
          </a:p>
          <a:p>
            <a:pPr algn="ctr"/>
            <a:r>
              <a:rPr lang="fa-IR" sz="2800" dirty="0">
                <a:solidFill>
                  <a:schemeClr val="tx1"/>
                </a:solidFill>
                <a:cs typeface="B Koodak" pitchFamily="2" charset="-78"/>
              </a:rPr>
              <a:t>مهر1403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95400" y="2057400"/>
            <a:ext cx="68580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000" dirty="0">
                <a:solidFill>
                  <a:schemeClr val="tx1"/>
                </a:solidFill>
                <a:cs typeface="B Titr" pitchFamily="2" charset="-78"/>
              </a:rPr>
              <a:t>عنـــوان دفاع</a:t>
            </a:r>
            <a:endParaRPr lang="fa-IR" sz="3600" dirty="0">
              <a:solidFill>
                <a:schemeClr val="tx1"/>
              </a:solidFill>
              <a:cs typeface="B Titr" pitchFamily="2" charset="-78"/>
            </a:endParaRPr>
          </a:p>
          <a:p>
            <a:r>
              <a:rPr lang="fa-IR" sz="2700" dirty="0">
                <a:solidFill>
                  <a:schemeClr val="tx1"/>
                </a:solidFill>
                <a:cs typeface="B Titr" pitchFamily="2" charset="-78"/>
              </a:rPr>
              <a:t>مقایسه عملکرد الگوریتم‌های هوشمند جستجوی فاخته، ماهی الکتریکی، کرم شبتاب، امپریالیست رقابتی، غذایابی باکتریایی در طراحی مسیر ربات</a:t>
            </a:r>
            <a:endParaRPr lang="en-US" sz="2700" dirty="0">
              <a:solidFill>
                <a:schemeClr val="tx1"/>
              </a:solidFill>
              <a:cs typeface="B Titr" pitchFamily="2" charset="-78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2597"/>
            <a:ext cx="1096963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52400"/>
            <a:ext cx="1276658" cy="134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الگوریتم ماهی‌الکتریکی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10</a:t>
            </a:fld>
            <a:r>
              <a:rPr lang="fa-IR"/>
              <a:t>   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8E7108B-EE4E-819C-0650-32CC14A0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799"/>
            <a:ext cx="2895600" cy="365125"/>
          </a:xfrm>
        </p:spPr>
        <p:txBody>
          <a:bodyPr/>
          <a:lstStyle/>
          <a:p>
            <a:r>
              <a:rPr lang="en-US" dirty="0"/>
              <a:t>p.porkhial@gmail.com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3DC697-79B6-159B-F076-8F9A23B9744F}"/>
                  </a:ext>
                </a:extLst>
              </p:cNvPr>
              <p:cNvSpPr txBox="1"/>
              <p:nvPr/>
            </p:nvSpPr>
            <p:spPr>
              <a:xfrm>
                <a:off x="1676400" y="1508003"/>
                <a:ext cx="7183120" cy="46958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0000" indent="-360000" algn="r" rtl="1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فرکانس ماهی: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a-IR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𝒇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𝒊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𝒕</m:t>
                        </m:r>
                      </m:sup>
                    </m:sSubSup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𝒇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𝒎𝒊𝒏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d>
                      <m:d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SupPr>
                              <m:e>
                                <m: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𝒇𝒊𝒕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𝒘𝒐𝒓𝒔𝒕</m:t>
                                </m:r>
                              </m:sub>
                              <m:sup>
                                <m: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𝒕</m:t>
                                </m:r>
                              </m:sup>
                            </m:sSubSup>
                            <m: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SupPr>
                              <m:e>
                                <m: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𝒇𝒊𝒕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𝒕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16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SupPr>
                              <m:e>
                                <m:r>
                                  <a:rPr lang="en-US" sz="16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𝒇𝒊𝒕</m:t>
                                </m:r>
                              </m:e>
                              <m:sub>
                                <m:r>
                                  <a:rPr lang="en-US" sz="16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𝒘𝒐𝒓𝒔𝒕</m:t>
                                </m:r>
                              </m:sub>
                              <m:sup>
                                <m:r>
                                  <a:rPr lang="en-US" sz="16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𝒕</m:t>
                                </m:r>
                              </m:sup>
                            </m:sSubSup>
                            <m:r>
                              <a:rPr lang="en-US" sz="16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16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SupPr>
                              <m:e>
                                <m:r>
                                  <a:rPr lang="en-US" sz="16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𝒇𝒊𝒕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𝒃𝒆𝒔𝒕</m:t>
                                </m:r>
                              </m:sub>
                              <m:sup>
                                <m:r>
                                  <a:rPr lang="en-US" sz="16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𝒕</m:t>
                                </m:r>
                              </m:sup>
                            </m:sSubSup>
                          </m:den>
                        </m:f>
                      </m:e>
                    </m:d>
                    <m:d>
                      <m:d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𝒇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𝒎𝒂𝒙</m:t>
                            </m:r>
                          </m:sub>
                        </m:s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𝒇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𝒎𝒊𝒏</m:t>
                            </m:r>
                          </m:sub>
                        </m:sSub>
                      </m:e>
                    </m:d>
                  </m:oMath>
                </a14:m>
                <a:endParaRPr lang="fa-I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Nazanin" panose="00000400000000000000" pitchFamily="2" charset="-78"/>
                </a:endParaRPr>
              </a:p>
              <a:p>
                <a:pPr marL="360000" indent="-360000" algn="r" rtl="1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دامنه ماهی: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a-IR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𝑨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𝒊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𝒕</m:t>
                        </m:r>
                      </m:sup>
                    </m:sSubSup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𝜶</m:t>
                    </m:r>
                    <m:sSubSup>
                      <m:sSubSup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𝑨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𝒊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𝒕</m:t>
                        </m:r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−</m:t>
                        </m:r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𝟏</m:t>
                        </m:r>
                      </m:sup>
                    </m:sSubSup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+(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𝟏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−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𝜶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)</m:t>
                    </m:r>
                    <m:sSubSup>
                      <m:sSubSup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𝒇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𝒊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𝒕</m:t>
                        </m:r>
                      </m:sup>
                    </m:sSubSup>
                  </m:oMath>
                </a14:m>
                <a:r>
                  <a:rPr 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                                                    </a:t>
                </a:r>
              </a:p>
              <a:p>
                <a:pPr marL="360000" indent="-360000" algn="r" rtl="1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محدوده فعال: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𝒓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=(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𝒎𝒂𝒙𝒋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−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𝒎𝒊𝒏𝒋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)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𝑨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                                                   </a:t>
                </a:r>
              </a:p>
              <a:p>
                <a:pPr marL="360000" indent="-360000" algn="r" rtl="1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فاصله بین فرد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𝒊</m:t>
                    </m:r>
                  </m:oMath>
                </a14:m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و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𝒌</m:t>
                    </m:r>
                  </m:oMath>
                </a14:m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16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𝒅</m:t>
                        </m:r>
                      </m:e>
                      <m:sub>
                        <m:r>
                          <a:rPr lang="en-US" sz="16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𝒊𝒌</m:t>
                        </m:r>
                      </m:sub>
                    </m:sSub>
                    <m:r>
                      <a:rPr lang="en-US" sz="16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16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16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𝒊</m:t>
                            </m:r>
                          </m:sub>
                        </m:sSub>
                        <m:r>
                          <a:rPr lang="en-US" sz="16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16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sz="16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16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𝒋</m:t>
                            </m:r>
                            <m:r>
                              <a:rPr lang="en-US" sz="16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=</m:t>
                            </m:r>
                            <m:r>
                              <a:rPr lang="en-US" sz="16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16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𝒅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600" b="1" i="1" dirty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dirty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1" i="1" dirty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dirty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600" b="1" i="1" dirty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𝒊𝒋</m:t>
                                    </m:r>
                                  </m:sub>
                                </m:sSub>
                                <m:r>
                                  <a:rPr lang="en-US" sz="1600" b="1" i="1" dirty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b="1" i="1" dirty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dirty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600" b="1" i="1" dirty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𝒌𝒋</m:t>
                                    </m:r>
                                  </m:sub>
                                </m:sSub>
                                <m:r>
                                  <a:rPr lang="en-US" sz="1600" b="1" i="1" dirty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600" b="1" i="1" dirty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               </a:t>
                </a:r>
              </a:p>
              <a:p>
                <a:pPr marL="360000" indent="-360000" algn="r" rtl="1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در صورت حضور همسایه در محدوده فعال: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a-IR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𝒊𝒋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𝒄𝒂𝒏𝒅</m:t>
                        </m:r>
                      </m:sup>
                    </m:sSubSup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𝒊𝒋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𝝓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(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𝒌𝒋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−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𝒊𝒋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r>
                  <a:rPr 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   </a:t>
                </a:r>
              </a:p>
              <a:p>
                <a:pPr marL="360000" indent="-360000" algn="r" rtl="1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در صورت نبود همسایه در محدوده فعال: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a-IR" sz="1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SupPr>
                      <m:e>
                        <m:r>
                          <a:rPr lang="en-US" sz="1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𝒙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𝒊𝒋</m:t>
                        </m:r>
                      </m:sub>
                      <m:sup>
                        <m:r>
                          <a:rPr lang="en-US" sz="1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𝒄𝒂𝒏𝒅</m:t>
                        </m:r>
                      </m:sup>
                    </m:sSubSup>
                    <m:r>
                      <a:rPr lang="en-US" sz="16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𝒙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𝒊𝒋</m:t>
                        </m:r>
                      </m:sub>
                    </m:sSub>
                    <m:r>
                      <a:rPr lang="en-US" sz="16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𝝓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𝒓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                      </a:t>
                </a:r>
              </a:p>
              <a:p>
                <a:pPr marL="360000" indent="-360000" algn="r" rtl="1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احتمال درک ماهی فعال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𝒌</m:t>
                    </m:r>
                  </m:oMath>
                </a14:m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توسط ماهی غیرفعال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𝒊</m:t>
                    </m:r>
                  </m:oMath>
                </a14:m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16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𝑷</m:t>
                        </m:r>
                      </m:e>
                      <m:sub>
                        <m:r>
                          <a:rPr lang="en-US" sz="16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𝒌</m:t>
                        </m:r>
                      </m:sub>
                    </m:sSub>
                    <m:r>
                      <a:rPr lang="en-US" sz="16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f>
                      <m:fPr>
                        <m:ctrlPr>
                          <a:rPr lang="en-US" sz="16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16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𝑨</m:t>
                            </m:r>
                          </m:e>
                          <m:sub>
                            <m:r>
                              <a:rPr lang="en-US" sz="16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𝒌</m:t>
                            </m:r>
                          </m:sub>
                        </m:sSub>
                        <m:r>
                          <a:rPr lang="en-US" sz="16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/</m:t>
                        </m:r>
                        <m:sSub>
                          <m:sSubPr>
                            <m:ctrlPr>
                              <a:rPr lang="en-US" sz="16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16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6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𝒊𝒌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16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6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𝒋</m:t>
                            </m:r>
                            <m:r>
                              <a:rPr lang="en-US" sz="16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b="1" i="1" dirty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dirty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sz="1600" b="1" i="1" dirty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𝑨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600" b="1" i="1" dirty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dirty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1600" b="1" i="1" dirty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sz="16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1600" b="1" i="1" dirty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dirty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sz="1600" b="1" i="1" dirty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𝒊𝒋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            </a:t>
                </a:r>
              </a:p>
              <a:p>
                <a:pPr marL="360000" indent="-360000" algn="r" rtl="1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مکان مرجع: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𝒓𝒋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𝒌</m:t>
                            </m:r>
                            <m: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=</m:t>
                            </m:r>
                            <m: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𝑲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𝒌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𝒌𝒋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𝒌</m:t>
                            </m:r>
                            <m: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=</m:t>
                            </m:r>
                            <m: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𝑲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𝒌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                                                                     </a:t>
                </a:r>
              </a:p>
              <a:p>
                <a:pPr marL="360000" indent="-360000" algn="r" rtl="1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مکان ماهی جدید: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a-IR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𝒊𝒋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𝒏𝒆𝒘</m:t>
                        </m:r>
                      </m:sup>
                    </m:sSubSup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𝒊𝒋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𝝓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(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𝒓𝒋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−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𝒊𝒋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r>
                  <a:rPr 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                                         </a:t>
                </a:r>
              </a:p>
              <a:p>
                <a:pPr marL="360000" indent="-360000" algn="r" rtl="1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اصلاح پارامتری دیگر برای فرد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𝒊</m:t>
                    </m:r>
                  </m:oMath>
                </a14:m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a-IR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𝒊𝒋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𝒄𝒂𝒏𝒅</m:t>
                        </m:r>
                      </m:sup>
                    </m:sSubSup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𝒎𝒊𝒏𝒋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𝝓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(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𝒎𝒂𝒙𝒋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−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𝒎𝒊𝒏𝒋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r>
                  <a:rPr 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   </a:t>
                </a:r>
                <a:endParaRPr lang="en-US" sz="1600" b="1" dirty="0">
                  <a:solidFill>
                    <a:schemeClr val="accent5">
                      <a:lumMod val="75000"/>
                    </a:schemeClr>
                  </a:solidFill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3DC697-79B6-159B-F076-8F9A23B97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508003"/>
                <a:ext cx="7183120" cy="4695837"/>
              </a:xfrm>
              <a:prstGeom prst="rect">
                <a:avLst/>
              </a:prstGeom>
              <a:blipFill>
                <a:blip r:embed="rId3"/>
                <a:stretch>
                  <a:fillRect r="-424" b="-649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28296EF-FB8C-6D0E-400A-A919F08675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2183841"/>
                  </p:ext>
                </p:extLst>
              </p:nvPr>
            </p:nvGraphicFramePr>
            <p:xfrm>
              <a:off x="457200" y="2438400"/>
              <a:ext cx="2184400" cy="2657455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092200">
                      <a:extLst>
                        <a:ext uri="{9D8B030D-6E8A-4147-A177-3AD203B41FA5}">
                          <a16:colId xmlns:a16="http://schemas.microsoft.com/office/drawing/2014/main" val="925357329"/>
                        </a:ext>
                      </a:extLst>
                    </a:gridCol>
                    <a:gridCol w="1092200">
                      <a:extLst>
                        <a:ext uri="{9D8B030D-6E8A-4147-A177-3AD203B41FA5}">
                          <a16:colId xmlns:a16="http://schemas.microsoft.com/office/drawing/2014/main" val="1383626780"/>
                        </a:ext>
                      </a:extLst>
                    </a:gridCol>
                  </a:tblGrid>
                  <a:tr h="531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1800" b="1" dirty="0">
                              <a:solidFill>
                                <a:schemeClr val="bg1"/>
                              </a:solidFill>
                              <a:cs typeface="B Nazanin" panose="00000400000000000000" pitchFamily="2" charset="-78"/>
                            </a:rPr>
                            <a:t>مقدار</a:t>
                          </a:r>
                          <a:endParaRPr lang="en-US" sz="1800" b="1" dirty="0">
                            <a:solidFill>
                              <a:schemeClr val="bg1"/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1800" b="1" dirty="0">
                              <a:solidFill>
                                <a:schemeClr val="bg1"/>
                              </a:solidFill>
                              <a:cs typeface="B Nazanin" panose="00000400000000000000" pitchFamily="2" charset="-78"/>
                            </a:rPr>
                            <a:t>پارامتر</a:t>
                          </a:r>
                          <a:endParaRPr lang="en-US" sz="1800" b="1" dirty="0">
                            <a:solidFill>
                              <a:schemeClr val="bg1"/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789333"/>
                      </a:ext>
                    </a:extLst>
                  </a:tr>
                  <a:tr h="531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20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B Nazanin" panose="00000400000000000000" pitchFamily="2" charset="-78"/>
                            </a:rPr>
                            <a:t>جمعیت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67077910"/>
                      </a:ext>
                    </a:extLst>
                  </a:tr>
                  <a:tr h="531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0.99999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α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4227000"/>
                      </a:ext>
                    </a:extLst>
                  </a:tr>
                  <a:tr h="5314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dirty="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1" dirty="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a:rPr lang="en-US" sz="1800" b="0" dirty="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dirty="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thres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6108566"/>
                      </a:ext>
                    </a:extLst>
                  </a:tr>
                  <a:tr h="531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7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k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7998914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28296EF-FB8C-6D0E-400A-A919F08675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2183841"/>
                  </p:ext>
                </p:extLst>
              </p:nvPr>
            </p:nvGraphicFramePr>
            <p:xfrm>
              <a:off x="457200" y="2438400"/>
              <a:ext cx="2184400" cy="2657455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092200">
                      <a:extLst>
                        <a:ext uri="{9D8B030D-6E8A-4147-A177-3AD203B41FA5}">
                          <a16:colId xmlns:a16="http://schemas.microsoft.com/office/drawing/2014/main" val="925357329"/>
                        </a:ext>
                      </a:extLst>
                    </a:gridCol>
                    <a:gridCol w="1092200">
                      <a:extLst>
                        <a:ext uri="{9D8B030D-6E8A-4147-A177-3AD203B41FA5}">
                          <a16:colId xmlns:a16="http://schemas.microsoft.com/office/drawing/2014/main" val="1383626780"/>
                        </a:ext>
                      </a:extLst>
                    </a:gridCol>
                  </a:tblGrid>
                  <a:tr h="531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1800" b="1" dirty="0">
                              <a:solidFill>
                                <a:schemeClr val="bg1"/>
                              </a:solidFill>
                              <a:cs typeface="B Nazanin" panose="00000400000000000000" pitchFamily="2" charset="-78"/>
                            </a:rPr>
                            <a:t>مقدار</a:t>
                          </a:r>
                          <a:endParaRPr lang="en-US" sz="1800" b="1" dirty="0">
                            <a:solidFill>
                              <a:schemeClr val="bg1"/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1800" b="1" dirty="0">
                              <a:solidFill>
                                <a:schemeClr val="bg1"/>
                              </a:solidFill>
                              <a:cs typeface="B Nazanin" panose="00000400000000000000" pitchFamily="2" charset="-78"/>
                            </a:rPr>
                            <a:t>پارامتر</a:t>
                          </a:r>
                          <a:endParaRPr lang="en-US" sz="1800" b="1" dirty="0">
                            <a:solidFill>
                              <a:schemeClr val="bg1"/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789333"/>
                      </a:ext>
                    </a:extLst>
                  </a:tr>
                  <a:tr h="531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20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B Nazanin" panose="00000400000000000000" pitchFamily="2" charset="-78"/>
                            </a:rPr>
                            <a:t>جمعیت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67077910"/>
                      </a:ext>
                    </a:extLst>
                  </a:tr>
                  <a:tr h="531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0.99999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α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4227000"/>
                      </a:ext>
                    </a:extLst>
                  </a:tr>
                  <a:tr h="531491"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11" t="-303448" r="-101667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thres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6108566"/>
                      </a:ext>
                    </a:extLst>
                  </a:tr>
                  <a:tr h="5314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7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k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799891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27910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الگوریتم کرم شب‌تاب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11</a:t>
            </a:fld>
            <a:r>
              <a:rPr lang="fa-IR"/>
              <a:t>   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8E7108B-EE4E-819C-0650-32CC14A0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799"/>
            <a:ext cx="2895600" cy="365125"/>
          </a:xfrm>
        </p:spPr>
        <p:txBody>
          <a:bodyPr/>
          <a:lstStyle/>
          <a:p>
            <a:r>
              <a:rPr lang="en-US" dirty="0"/>
              <a:t>p.porkhial@gmail.com</a:t>
            </a:r>
          </a:p>
        </p:txBody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8A4316A2-B0A6-DD88-475C-E60813C490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108" y="1487613"/>
            <a:ext cx="4623784" cy="479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135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الگوریتم کرم شب‌تاب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12</a:t>
            </a:fld>
            <a:r>
              <a:rPr lang="fa-IR"/>
              <a:t>   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8E7108B-EE4E-819C-0650-32CC14A0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799"/>
            <a:ext cx="2895600" cy="365125"/>
          </a:xfrm>
        </p:spPr>
        <p:txBody>
          <a:bodyPr/>
          <a:lstStyle/>
          <a:p>
            <a:r>
              <a:rPr lang="en-US" dirty="0"/>
              <a:t>p.porkhial@gmail.com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13408D-A178-945D-2AF6-0D7FF039C7F3}"/>
                  </a:ext>
                </a:extLst>
              </p:cNvPr>
              <p:cNvSpPr txBox="1"/>
              <p:nvPr/>
            </p:nvSpPr>
            <p:spPr>
              <a:xfrm>
                <a:off x="3810000" y="1981200"/>
                <a:ext cx="5207512" cy="32590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0000" indent="-144000" algn="just" rtl="1">
                  <a:lnSpc>
                    <a:spcPct val="150000"/>
                  </a:lnSpc>
                  <a:buSzPct val="90000"/>
                  <a:buFont typeface="Arial" panose="020B0604020202020204" pitchFamily="34" charset="0"/>
                  <a:buChar char="•"/>
                </a:pPr>
                <a:r>
                  <a:rPr lang="fa-IR" sz="1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جذابیت کرم شب‌تاب:</a:t>
                </a:r>
              </a:p>
              <a:p>
                <a:pPr algn="l">
                  <a:lnSpc>
                    <a:spcPct val="150000"/>
                  </a:lnSpc>
                  <a:buSzPct val="90000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𝜷</m:t>
                    </m:r>
                    <m:d>
                      <m:dPr>
                        <m:ctrlP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𝒓</m:t>
                        </m:r>
                      </m:e>
                    </m:d>
                    <m:r>
                      <a:rPr lang="en-US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𝜷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𝒐</m:t>
                        </m:r>
                      </m:sub>
                    </m:sSub>
                    <m:sSup>
                      <m:sSupPr>
                        <m:ctrlP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𝒆</m:t>
                        </m:r>
                      </m:e>
                      <m:sup>
                        <m: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−</m:t>
                        </m:r>
                        <m: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𝜸</m:t>
                        </m:r>
                        <m:sSup>
                          <m:sSupPr>
                            <m:ctrlP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𝒓</m:t>
                            </m:r>
                          </m:e>
                          <m:sup>
                            <m: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𝟐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1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</a:t>
                </a:r>
              </a:p>
              <a:p>
                <a:pPr marL="360000" indent="-180000" algn="r" rtl="1">
                  <a:lnSpc>
                    <a:spcPct val="150000"/>
                  </a:lnSpc>
                  <a:buSzPct val="90000"/>
                  <a:buFont typeface="Arial" panose="020B0604020202020204" pitchFamily="34" charset="0"/>
                  <a:buChar char="•"/>
                </a:pPr>
                <a:r>
                  <a:rPr lang="fa-IR" sz="1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فاصله بین هر دو کرم شب‌تاب:</a:t>
                </a:r>
              </a:p>
              <a:p>
                <a:pPr>
                  <a:lnSpc>
                    <a:spcPct val="150000"/>
                  </a:lnSpc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𝒓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𝒊𝒋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 </m:t>
                    </m:r>
                    <m:d>
                      <m:dPr>
                        <m:begChr m:val="‖"/>
                        <m:endChr m:val="‖"/>
                        <m:ctrlP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𝒊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𝒌</m:t>
                            </m:r>
                            <m: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=</m:t>
                            </m:r>
                            <m: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𝒅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8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𝒊</m:t>
                                    </m:r>
                                    <m:r>
                                      <a:rPr lang="en-US" sz="18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,</m:t>
                                    </m:r>
                                    <m:r>
                                      <a:rPr lang="en-US" sz="18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𝒌</m:t>
                                    </m:r>
                                  </m:sub>
                                </m:sSub>
                                <m:r>
                                  <a:rPr lang="en-US" sz="18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𝒋</m:t>
                                    </m:r>
                                    <m:r>
                                      <a:rPr lang="en-US" sz="18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,</m:t>
                                    </m:r>
                                    <m:r>
                                      <a:rPr lang="en-US" sz="18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𝒌</m:t>
                                    </m:r>
                                  </m:sub>
                                </m:sSub>
                                <m:r>
                                  <a:rPr lang="en-US" sz="18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US" sz="1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</a:t>
                </a:r>
              </a:p>
              <a:p>
                <a:pPr marL="342900" indent="-180000" algn="r" rtl="1">
                  <a:lnSpc>
                    <a:spcPct val="150000"/>
                  </a:lnSpc>
                  <a:buSzPct val="90000"/>
                  <a:buFont typeface="Arial" panose="020B0604020202020204" pitchFamily="34" charset="0"/>
                  <a:buChar char="•"/>
                </a:pPr>
                <a:r>
                  <a:rPr lang="fa-IR" sz="1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حرکت کرم‌ شب‌تاب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𝒊</m:t>
                    </m:r>
                  </m:oMath>
                </a14:m>
                <a:r>
                  <a:rPr lang="fa-IR" sz="1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به سمت کرم شب‌‌تاب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𝒋</m:t>
                    </m:r>
                  </m:oMath>
                </a14:m>
                <a:endParaRPr lang="en-US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Nazanin" panose="00000400000000000000" pitchFamily="2" charset="-78"/>
                </a:endParaRPr>
              </a:p>
              <a:p>
                <a:pPr algn="l">
                  <a:lnSpc>
                    <a:spcPct val="150000"/>
                  </a:lnSpc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𝒊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 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𝒊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𝜷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𝒐</m:t>
                        </m:r>
                      </m:sub>
                    </m:sSub>
                    <m:sSup>
                      <m:sSupPr>
                        <m:ctrlP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𝒆</m:t>
                        </m:r>
                      </m:e>
                      <m:sup>
                        <m: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−</m:t>
                        </m:r>
                        <m: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𝜸</m:t>
                        </m:r>
                        <m:sSubSup>
                          <m:sSubSupPr>
                            <m:ctrlP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SupPr>
                          <m:e>
                            <m: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𝒊𝒋</m:t>
                            </m:r>
                          </m:sub>
                          <m:sup>
                            <m: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𝟐</m:t>
                            </m:r>
                          </m:sup>
                        </m:sSubSup>
                      </m:sup>
                    </m:sSup>
                    <m:d>
                      <m:dPr>
                        <m:ctrlP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𝒋</m:t>
                            </m:r>
                          </m:sub>
                        </m:sSub>
                        <m: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 </m:t>
                    </m:r>
                    <m:r>
                      <a:rPr lang="en-US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𝜶</m:t>
                    </m:r>
                    <m:d>
                      <m:dPr>
                        <m:ctrlP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𝒓𝒂𝒏𝒅</m:t>
                        </m:r>
                        <m:r>
                          <a:rPr lang="en-US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−</m:t>
                        </m:r>
                        <m:f>
                          <m:fPr>
                            <m:ctrlP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fPr>
                          <m:num>
                            <m: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8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𝟐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13408D-A178-945D-2AF6-0D7FF039C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1981200"/>
                <a:ext cx="5207512" cy="3259097"/>
              </a:xfrm>
              <a:prstGeom prst="rect">
                <a:avLst/>
              </a:prstGeom>
              <a:blipFill>
                <a:blip r:embed="rId3"/>
                <a:stretch>
                  <a:fillRect l="-351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D561AD1-E5FB-F842-9B8D-7916FE7333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616528"/>
                  </p:ext>
                </p:extLst>
              </p:nvPr>
            </p:nvGraphicFramePr>
            <p:xfrm>
              <a:off x="685800" y="2331534"/>
              <a:ext cx="2895600" cy="219493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2031220055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2798360400"/>
                        </a:ext>
                      </a:extLst>
                    </a:gridCol>
                  </a:tblGrid>
                  <a:tr h="40005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1600" b="1" dirty="0">
                              <a:solidFill>
                                <a:schemeClr val="bg1"/>
                              </a:solidFill>
                              <a:cs typeface="B Nazanin" panose="00000400000000000000" pitchFamily="2" charset="-78"/>
                            </a:rPr>
                            <a:t>مقدار</a:t>
                          </a:r>
                          <a:endParaRPr lang="en-US" sz="1600" b="1" dirty="0">
                            <a:solidFill>
                              <a:schemeClr val="bg1"/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1600" b="1" dirty="0">
                              <a:solidFill>
                                <a:schemeClr val="bg1"/>
                              </a:solidFill>
                              <a:cs typeface="B Nazanin" panose="00000400000000000000" pitchFamily="2" charset="-78"/>
                            </a:rPr>
                            <a:t>پارامتر</a:t>
                          </a:r>
                          <a:endParaRPr lang="en-US" sz="1600" b="1" dirty="0">
                            <a:solidFill>
                              <a:schemeClr val="bg1"/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94282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B Nazanin" panose="00000400000000000000" pitchFamily="2" charset="-78"/>
                            </a:rPr>
                            <a:t>جمعیت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228594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0.01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l-GR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γ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892903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1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β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9070298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0.9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l-GR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α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68597"/>
                      </a:ext>
                    </a:extLst>
                  </a:tr>
                  <a:tr h="4232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0.95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ضریب میرایی </a:t>
                          </a:r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α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8932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D561AD1-E5FB-F842-9B8D-7916FE7333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616528"/>
                  </p:ext>
                </p:extLst>
              </p:nvPr>
            </p:nvGraphicFramePr>
            <p:xfrm>
              <a:off x="685800" y="2331534"/>
              <a:ext cx="2895600" cy="219493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2031220055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2798360400"/>
                        </a:ext>
                      </a:extLst>
                    </a:gridCol>
                  </a:tblGrid>
                  <a:tr h="40005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1600" b="1" dirty="0">
                              <a:solidFill>
                                <a:schemeClr val="bg1"/>
                              </a:solidFill>
                              <a:cs typeface="B Nazanin" panose="00000400000000000000" pitchFamily="2" charset="-78"/>
                            </a:rPr>
                            <a:t>مقدار</a:t>
                          </a:r>
                          <a:endParaRPr lang="en-US" sz="1600" b="1" dirty="0">
                            <a:solidFill>
                              <a:schemeClr val="bg1"/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1600" b="1" dirty="0">
                              <a:solidFill>
                                <a:schemeClr val="bg1"/>
                              </a:solidFill>
                              <a:cs typeface="B Nazanin" panose="00000400000000000000" pitchFamily="2" charset="-78"/>
                            </a:rPr>
                            <a:t>پارامتر</a:t>
                          </a:r>
                          <a:endParaRPr lang="en-US" sz="1600" b="1" dirty="0">
                            <a:solidFill>
                              <a:schemeClr val="bg1"/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94282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B Nazanin" panose="00000400000000000000" pitchFamily="2" charset="-78"/>
                            </a:rPr>
                            <a:t>جمعیت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228594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0.01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l-GR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γ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892903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1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>
                        <a:blipFill>
                          <a:blip r:embed="rId4"/>
                          <a:stretch>
                            <a:fillRect l="-100420" t="-330909" r="-1681" b="-23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907029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0.9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l-GR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α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68597"/>
                      </a:ext>
                    </a:extLst>
                  </a:tr>
                  <a:tr h="4232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0.95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ضریب میرایی </a:t>
                          </a:r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α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89326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43905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الگوریتم امپریالیست رقابتی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13</a:t>
            </a:fld>
            <a:r>
              <a:rPr lang="fa-IR"/>
              <a:t>   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8E7108B-EE4E-819C-0650-32CC14A0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799"/>
            <a:ext cx="2895600" cy="365125"/>
          </a:xfrm>
        </p:spPr>
        <p:txBody>
          <a:bodyPr/>
          <a:lstStyle/>
          <a:p>
            <a:r>
              <a:rPr lang="en-US" dirty="0"/>
              <a:t>p.porkhial@gmail.com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BD6FBD-47BB-2A24-E1E8-4C5D03CD4B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466" y="1547144"/>
            <a:ext cx="4605068" cy="477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913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الگوریتم امپریالیست رقابتی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14</a:t>
            </a:fld>
            <a:r>
              <a:rPr lang="fa-IR"/>
              <a:t>   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8E7108B-EE4E-819C-0650-32CC14A0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799"/>
            <a:ext cx="2895600" cy="365125"/>
          </a:xfrm>
        </p:spPr>
        <p:txBody>
          <a:bodyPr/>
          <a:lstStyle/>
          <a:p>
            <a:r>
              <a:rPr lang="en-US" dirty="0"/>
              <a:t>p.porkhial@gmail.com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29CBA8-305C-75A3-8BD9-DE2D806F8439}"/>
                  </a:ext>
                </a:extLst>
              </p:cNvPr>
              <p:cNvSpPr txBox="1"/>
              <p:nvPr/>
            </p:nvSpPr>
            <p:spPr>
              <a:xfrm>
                <a:off x="3233395" y="1981200"/>
                <a:ext cx="5699760" cy="3823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74320" rtl="1">
                  <a:spcBef>
                    <a:spcPts val="900"/>
                  </a:spcBef>
                  <a:buSzPct val="90000"/>
                  <a:buFont typeface="Arial" panose="020B0604020202020204" pitchFamily="34" charset="0"/>
                  <a:buChar char="•"/>
                </a:pPr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هزینه عادی سازی شده:                   </a:t>
                </a:r>
                <a:r>
                  <a:rPr 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   </a:t>
                </a:r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𝑪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𝒏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𝒆𝒙𝒑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(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𝒄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𝒎𝒂𝒙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Nazanin" panose="00000400000000000000" pitchFamily="2" charset="-78"/>
                </a:endParaRPr>
              </a:p>
              <a:p>
                <a:pPr marL="342900" indent="-342900" algn="just" rtl="1">
                  <a:spcBef>
                    <a:spcPts val="900"/>
                  </a:spcBef>
                  <a:buSzPct val="90000"/>
                  <a:buFont typeface="Arial" panose="020B0604020202020204" pitchFamily="34" charset="0"/>
                  <a:buChar char="•"/>
                </a:pPr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قدرت عادی‌شده هر امپریالیست: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𝒑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𝒏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𝒏</m:t>
                                </m:r>
                              </m:sub>
                            </m:sSub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𝒊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=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𝟏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𝒊𝒎𝒑</m:t>
                                    </m:r>
                                  </m:sub>
                                </m:sSub>
                              </m:sup>
                              <m:e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e>
                    </m:d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 </m:t>
                    </m:r>
                  </m:oMath>
                </a14:m>
                <a:r>
                  <a:rPr 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                                 </a:t>
                </a:r>
              </a:p>
              <a:p>
                <a:pPr marL="342900" indent="-342900" algn="just" rtl="1">
                  <a:lnSpc>
                    <a:spcPct val="150000"/>
                  </a:lnSpc>
                  <a:spcBef>
                    <a:spcPts val="900"/>
                  </a:spcBef>
                  <a:buSzPct val="90000"/>
                  <a:buFont typeface="Arial" panose="020B0604020202020204" pitchFamily="34" charset="0"/>
                  <a:buChar char="•"/>
                </a:pPr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تعداد اولیه مستعمرات امپراتوری: </a:t>
                </a:r>
                <a:r>
                  <a:rPr 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           </a:t>
                </a:r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𝑵𝒐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.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𝑪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𝒏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𝑰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(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𝒓𝒂𝒏𝒅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&lt;</m:t>
                    </m:r>
                    <m:d>
                      <m:dPr>
                        <m:ctrlPr>
                          <a:rPr lang="en-US" sz="16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fa-I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Nazanin" panose="00000400000000000000" pitchFamily="2" charset="-78"/>
                </a:endParaRPr>
              </a:p>
              <a:p>
                <a:pPr marL="342900" indent="-342900" algn="just" rtl="1">
                  <a:lnSpc>
                    <a:spcPct val="150000"/>
                  </a:lnSpc>
                  <a:spcBef>
                    <a:spcPts val="900"/>
                  </a:spcBef>
                  <a:buSzPct val="90000"/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</a:t>
                </a:r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حرکت مستعمره به سمت امپریالیست: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𝒙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~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𝑼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(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𝟎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,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×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𝒅</m:t>
                    </m:r>
                    <m:r>
                      <a:rPr lang="en-US" sz="16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r>
                  <a:rPr 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                          </a:t>
                </a:r>
              </a:p>
              <a:p>
                <a:pPr marL="342900" indent="-342900" algn="just" rtl="1">
                  <a:lnSpc>
                    <a:spcPct val="150000"/>
                  </a:lnSpc>
                  <a:spcBef>
                    <a:spcPts val="900"/>
                  </a:spcBef>
                  <a:buSzPct val="90000"/>
                  <a:buFont typeface="Arial" panose="020B0604020202020204" pitchFamily="34" charset="0"/>
                  <a:buChar char="•"/>
                </a:pPr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تعداد مستعمرات انقلاب:</a:t>
                </a:r>
                <a:endPara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Nazanin" panose="00000400000000000000" pitchFamily="2" charset="-78"/>
                </a:endParaRPr>
              </a:p>
              <a:p>
                <a:pPr algn="just">
                  <a:lnSpc>
                    <a:spcPct val="150000"/>
                  </a:lnSpc>
                  <a:spcBef>
                    <a:spcPts val="900"/>
                  </a:spcBef>
                  <a:buSzPct val="90000"/>
                </a:pP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𝑵</m:t>
                    </m:r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.</m:t>
                    </m:r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𝑹</m:t>
                    </m:r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.</m:t>
                    </m:r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𝑪</m:t>
                    </m:r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𝒓𝒐𝒖𝒏𝒅</m:t>
                    </m:r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{</m:t>
                    </m:r>
                    <m:r>
                      <m:rPr>
                        <m:nor/>
                      </m:rPr>
                      <a:rPr lang="el-GR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cs typeface="B Nazanin" panose="00000400000000000000" pitchFamily="2" charset="-78"/>
                      </a:rPr>
                      <m:t>μ</m:t>
                    </m:r>
                  </m:oMath>
                </a14:m>
                <a:r>
                  <a:rPr 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×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𝑹𝒆𝒗𝒐𝒍𝒐𝒖𝒕𝒊𝒐𝒏𝑹𝒂𝒕𝒆</m:t>
                    </m:r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×</m:t>
                    </m:r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𝑵𝒐</m:t>
                    </m:r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.</m:t>
                    </m:r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𝒄𝒐𝒍𝒐𝒏𝒊𝒆𝒔</m:t>
                    </m:r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𝒐𝒇</m:t>
                    </m:r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𝒆𝒎𝒑𝒊𝒓𝒆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𝒏</m:t>
                        </m:r>
                      </m:sub>
                    </m:sSub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Nazanin" panose="00000400000000000000" pitchFamily="2" charset="-78"/>
                </a:endParaRPr>
              </a:p>
              <a:p>
                <a:pPr marL="285750" indent="-285750" algn="r" rtl="1">
                  <a:lnSpc>
                    <a:spcPct val="150000"/>
                  </a:lnSpc>
                  <a:spcBef>
                    <a:spcPts val="900"/>
                  </a:spcBef>
                  <a:buSzPct val="90000"/>
                  <a:buFont typeface="Arial" panose="020B0604020202020204" pitchFamily="34" charset="0"/>
                  <a:buChar char="•"/>
                </a:pPr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قدرت</a:t>
                </a:r>
                <a:r>
                  <a:rPr 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</a:t>
                </a:r>
                <a:r>
                  <a:rPr lang="fa-I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کل امپراتوری: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buSzPct val="90000"/>
                </a:pP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𝑻</m:t>
                    </m:r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.</m:t>
                    </m:r>
                    <m:sSub>
                      <m:sSubPr>
                        <m:ctrlPr>
                          <a:rPr lang="en-US" sz="14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𝑪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𝒏</m:t>
                        </m:r>
                      </m:sub>
                    </m:sSub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𝒄𝒐𝒔𝒕</m:t>
                    </m:r>
                    <m:d>
                      <m:dPr>
                        <m:ctrlPr>
                          <a:rPr lang="en-US" sz="14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𝒊𝒎𝒑𝒆𝒓𝒊𝒂𝒍𝒊𝒔𝒕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𝜻</m:t>
                    </m:r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.</m:t>
                    </m:r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𝒎𝒆𝒂𝒏</m:t>
                    </m:r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(</m:t>
                    </m:r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𝒄𝒐𝒔𝒕</m:t>
                    </m:r>
                    <m:d>
                      <m:dPr>
                        <m:ctrlPr>
                          <a:rPr lang="en-US" sz="14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sz="14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𝒄𝒐𝒍𝒐𝒏𝒊𝒆𝒔</m:t>
                        </m:r>
                        <m:r>
                          <a:rPr lang="en-US" sz="14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 </m:t>
                        </m:r>
                        <m:r>
                          <a:rPr lang="en-US" sz="14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𝒐𝒇</m:t>
                        </m:r>
                        <m:r>
                          <a:rPr lang="en-US" sz="14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 </m:t>
                        </m:r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𝒆𝒎𝒑𝒊𝒓𝒆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sz="14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r>
                  <a:rPr 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Nazanin" panose="00000400000000000000" pitchFamily="2" charset="-78"/>
                  </a:rPr>
                  <a:t> 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29CBA8-305C-75A3-8BD9-DE2D806F8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395" y="1981200"/>
                <a:ext cx="5699760" cy="3823162"/>
              </a:xfrm>
              <a:prstGeom prst="rect">
                <a:avLst/>
              </a:prstGeom>
              <a:blipFill>
                <a:blip r:embed="rId3"/>
                <a:stretch>
                  <a:fillRect r="-321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AC91A00-6E77-A576-D4FC-67F6245DEB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249144"/>
                  </p:ext>
                </p:extLst>
              </p:nvPr>
            </p:nvGraphicFramePr>
            <p:xfrm>
              <a:off x="609600" y="2247392"/>
              <a:ext cx="2362200" cy="251031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38419">
                      <a:extLst>
                        <a:ext uri="{9D8B030D-6E8A-4147-A177-3AD203B41FA5}">
                          <a16:colId xmlns:a16="http://schemas.microsoft.com/office/drawing/2014/main" val="1174061906"/>
                        </a:ext>
                      </a:extLst>
                    </a:gridCol>
                    <a:gridCol w="1223781">
                      <a:extLst>
                        <a:ext uri="{9D8B030D-6E8A-4147-A177-3AD203B41FA5}">
                          <a16:colId xmlns:a16="http://schemas.microsoft.com/office/drawing/2014/main" val="2258025634"/>
                        </a:ext>
                      </a:extLst>
                    </a:gridCol>
                  </a:tblGrid>
                  <a:tr h="358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1600" b="1" dirty="0">
                              <a:solidFill>
                                <a:schemeClr val="bg1"/>
                              </a:solidFill>
                              <a:cs typeface="B Nazanin" panose="00000400000000000000" pitchFamily="2" charset="-78"/>
                            </a:rPr>
                            <a:t>مقدار</a:t>
                          </a:r>
                          <a:endParaRPr lang="en-US" sz="1600" b="1" dirty="0">
                            <a:solidFill>
                              <a:schemeClr val="bg1"/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1600" b="1" dirty="0">
                              <a:solidFill>
                                <a:schemeClr val="bg1"/>
                              </a:solidFill>
                              <a:cs typeface="B Nazanin" panose="00000400000000000000" pitchFamily="2" charset="-78"/>
                            </a:rPr>
                            <a:t>پارامتر</a:t>
                          </a:r>
                          <a:endParaRPr lang="en-US" sz="1600" b="1" dirty="0">
                            <a:solidFill>
                              <a:schemeClr val="bg1"/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778448"/>
                      </a:ext>
                    </a:extLst>
                  </a:tr>
                  <a:tr h="358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جمعیت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4457104"/>
                      </a:ext>
                    </a:extLst>
                  </a:tr>
                  <a:tr h="358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4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تعداد امپراطور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1326111"/>
                      </a:ext>
                    </a:extLst>
                  </a:tr>
                  <a:tr h="358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2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β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3586359"/>
                      </a:ext>
                    </a:extLst>
                  </a:tr>
                  <a:tr h="358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0.5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μ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392455"/>
                      </a:ext>
                    </a:extLst>
                  </a:tr>
                  <a:tr h="358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0.02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ζ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514237"/>
                      </a:ext>
                    </a:extLst>
                  </a:tr>
                  <a:tr h="358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0.3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rPr>
                                      <m:t>Revolution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174934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AC91A00-6E77-A576-D4FC-67F6245DEB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249144"/>
                  </p:ext>
                </p:extLst>
              </p:nvPr>
            </p:nvGraphicFramePr>
            <p:xfrm>
              <a:off x="609600" y="2247392"/>
              <a:ext cx="2362200" cy="251031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38419">
                      <a:extLst>
                        <a:ext uri="{9D8B030D-6E8A-4147-A177-3AD203B41FA5}">
                          <a16:colId xmlns:a16="http://schemas.microsoft.com/office/drawing/2014/main" val="1174061906"/>
                        </a:ext>
                      </a:extLst>
                    </a:gridCol>
                    <a:gridCol w="1223781">
                      <a:extLst>
                        <a:ext uri="{9D8B030D-6E8A-4147-A177-3AD203B41FA5}">
                          <a16:colId xmlns:a16="http://schemas.microsoft.com/office/drawing/2014/main" val="2258025634"/>
                        </a:ext>
                      </a:extLst>
                    </a:gridCol>
                  </a:tblGrid>
                  <a:tr h="358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1600" b="1" dirty="0">
                              <a:solidFill>
                                <a:schemeClr val="bg1"/>
                              </a:solidFill>
                              <a:cs typeface="B Nazanin" panose="00000400000000000000" pitchFamily="2" charset="-78"/>
                            </a:rPr>
                            <a:t>مقدار</a:t>
                          </a:r>
                          <a:endParaRPr lang="en-US" sz="1600" b="1" dirty="0">
                            <a:solidFill>
                              <a:schemeClr val="bg1"/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1600" b="1" dirty="0">
                              <a:solidFill>
                                <a:schemeClr val="bg1"/>
                              </a:solidFill>
                              <a:cs typeface="B Nazanin" panose="00000400000000000000" pitchFamily="2" charset="-78"/>
                            </a:rPr>
                            <a:t>پارامتر</a:t>
                          </a:r>
                          <a:endParaRPr lang="en-US" sz="1600" b="1" dirty="0">
                            <a:solidFill>
                              <a:schemeClr val="bg1"/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778448"/>
                      </a:ext>
                    </a:extLst>
                  </a:tr>
                  <a:tr h="358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20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جمعیت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4457104"/>
                      </a:ext>
                    </a:extLst>
                  </a:tr>
                  <a:tr h="358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4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تعداد امپراطور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1326111"/>
                      </a:ext>
                    </a:extLst>
                  </a:tr>
                  <a:tr h="358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2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β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3586359"/>
                      </a:ext>
                    </a:extLst>
                  </a:tr>
                  <a:tr h="358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0.5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μ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392455"/>
                      </a:ext>
                    </a:extLst>
                  </a:tr>
                  <a:tr h="358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0.02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ζ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514237"/>
                      </a:ext>
                    </a:extLst>
                  </a:tr>
                  <a:tr h="3586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0.3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>
                        <a:blipFill>
                          <a:blip r:embed="rId4"/>
                          <a:stretch>
                            <a:fillRect l="-94030" t="-601695" r="-1990" b="-152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17493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609275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نتایج و جمع‌بندی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15</a:t>
            </a:fld>
            <a:r>
              <a:rPr lang="fa-IR"/>
              <a:t>   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8E7108B-EE4E-819C-0650-32CC14A0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799"/>
            <a:ext cx="2895600" cy="365125"/>
          </a:xfrm>
        </p:spPr>
        <p:txBody>
          <a:bodyPr/>
          <a:lstStyle/>
          <a:p>
            <a:r>
              <a:rPr lang="en-US" dirty="0"/>
              <a:t>p.porkhial@gmail.com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B9D2A38-A1E5-A0C5-4036-767B8D4E5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2240" y="1566859"/>
            <a:ext cx="4281920" cy="610362"/>
          </a:xfrm>
          <a:ln>
            <a:noFill/>
          </a:ln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نمودار فضای جستجو</a:t>
            </a:r>
            <a:endParaRPr lang="en-US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D599D1-BBA5-5FE7-3170-5433B5F17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487551"/>
            <a:ext cx="4586720" cy="344004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8B644F-A821-04D7-669F-E7DE6704D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45232"/>
              </p:ext>
            </p:extLst>
          </p:nvPr>
        </p:nvGraphicFramePr>
        <p:xfrm>
          <a:off x="772357" y="2842248"/>
          <a:ext cx="2362200" cy="21516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8419">
                  <a:extLst>
                    <a:ext uri="{9D8B030D-6E8A-4147-A177-3AD203B41FA5}">
                      <a16:colId xmlns:a16="http://schemas.microsoft.com/office/drawing/2014/main" val="1174061906"/>
                    </a:ext>
                  </a:extLst>
                </a:gridCol>
                <a:gridCol w="1223781">
                  <a:extLst>
                    <a:ext uri="{9D8B030D-6E8A-4147-A177-3AD203B41FA5}">
                      <a16:colId xmlns:a16="http://schemas.microsoft.com/office/drawing/2014/main" val="2258025634"/>
                    </a:ext>
                  </a:extLst>
                </a:gridCol>
              </a:tblGrid>
              <a:tr h="358616">
                <a:tc>
                  <a:txBody>
                    <a:bodyPr/>
                    <a:lstStyle/>
                    <a:p>
                      <a:pPr algn="ctr"/>
                      <a:r>
                        <a:rPr lang="fa-IR" sz="1600" b="1" dirty="0">
                          <a:solidFill>
                            <a:schemeClr val="bg1"/>
                          </a:solidFill>
                          <a:cs typeface="B Nazanin" panose="00000400000000000000" pitchFamily="2" charset="-78"/>
                        </a:rPr>
                        <a:t>مقدار</a:t>
                      </a:r>
                      <a:endParaRPr lang="en-US" sz="1600" b="1" dirty="0">
                        <a:solidFill>
                          <a:schemeClr val="bg1"/>
                        </a:solidFill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b="1" dirty="0">
                          <a:solidFill>
                            <a:schemeClr val="bg1"/>
                          </a:solidFill>
                          <a:cs typeface="B Nazanin" panose="00000400000000000000" pitchFamily="2" charset="-78"/>
                        </a:rPr>
                        <a:t>پارامتر</a:t>
                      </a:r>
                      <a:endParaRPr lang="en-US" sz="1600" b="1" dirty="0">
                        <a:solidFill>
                          <a:schemeClr val="bg1"/>
                        </a:solidFill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78448"/>
                  </a:ext>
                </a:extLst>
              </a:tr>
              <a:tr h="35861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[-512,512]</a:t>
                      </a:r>
                      <a:endParaRPr lang="en-US" sz="1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cs typeface="B Nazanin" panose="00000400000000000000" pitchFamily="2" charset="-78"/>
                        </a:rPr>
                        <a:t>محدوده </a:t>
                      </a:r>
                      <a:r>
                        <a:rPr lang="en-US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cs typeface="B Nazanin" panose="00000400000000000000" pitchFamily="2" charset="-78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457104"/>
                  </a:ext>
                </a:extLst>
              </a:tr>
              <a:tr h="35861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[-512,512]</a:t>
                      </a:r>
                      <a:endParaRPr lang="en-US" sz="1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cs typeface="B Nazanin" panose="00000400000000000000" pitchFamily="2" charset="-78"/>
                        </a:rPr>
                        <a:t>محدوده </a:t>
                      </a:r>
                      <a:r>
                        <a:rPr lang="en-US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cs typeface="B Nazanin" panose="00000400000000000000" pitchFamily="2" charset="-78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326111"/>
                  </a:ext>
                </a:extLst>
              </a:tr>
              <a:tr h="35861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[-400,-400]</a:t>
                      </a:r>
                      <a:endParaRPr lang="en-US" sz="1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cs typeface="B Nazanin" panose="00000400000000000000" pitchFamily="2" charset="-78"/>
                        </a:rPr>
                        <a:t>موقعیت شروع</a:t>
                      </a:r>
                      <a:endParaRPr lang="en-US" sz="1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86359"/>
                  </a:ext>
                </a:extLst>
              </a:tr>
              <a:tr h="35861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[500,200]</a:t>
                      </a:r>
                      <a:endParaRPr lang="en-US" sz="1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cs typeface="B Nazanin" panose="00000400000000000000" pitchFamily="2" charset="-78"/>
                        </a:rPr>
                        <a:t>موقعیت هدف</a:t>
                      </a:r>
                      <a:endParaRPr lang="en-US" sz="1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392455"/>
                  </a:ext>
                </a:extLst>
              </a:tr>
              <a:tr h="35861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cs typeface="B Nazanin" panose="00000400000000000000" pitchFamily="2" charset="-78"/>
                        </a:rPr>
                        <a:t>تعداد موانع</a:t>
                      </a:r>
                      <a:endParaRPr lang="en-US" sz="1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14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3562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720" y="209767"/>
            <a:ext cx="3955040" cy="1143000"/>
          </a:xfrm>
        </p:spPr>
        <p:txBody>
          <a:bodyPr/>
          <a:lstStyle/>
          <a:p>
            <a:r>
              <a:rPr lang="fa-IR" dirty="0"/>
              <a:t>نتایج و جمع‌بندی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16</a:t>
            </a:fld>
            <a:r>
              <a:rPr lang="fa-IR"/>
              <a:t>   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8E7108B-EE4E-819C-0650-32CC14A0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799"/>
            <a:ext cx="2895600" cy="365125"/>
          </a:xfrm>
        </p:spPr>
        <p:txBody>
          <a:bodyPr/>
          <a:lstStyle/>
          <a:p>
            <a:r>
              <a:rPr lang="en-US" dirty="0"/>
              <a:t>p.porkhial@gmail.com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B9D2A38-A1E5-A0C5-4036-767B8D4E5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2240" y="1552302"/>
            <a:ext cx="4281920" cy="610362"/>
          </a:xfrm>
          <a:ln>
            <a:noFill/>
          </a:ln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نتایج پنج‌بار اجرای الگوریتم‌ها</a:t>
            </a:r>
            <a:endParaRPr lang="en-US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277F18C-318A-6E63-8B45-8B6709612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733122"/>
              </p:ext>
            </p:extLst>
          </p:nvPr>
        </p:nvGraphicFramePr>
        <p:xfrm>
          <a:off x="457199" y="2362199"/>
          <a:ext cx="8229602" cy="3293574"/>
        </p:xfrm>
        <a:graphic>
          <a:graphicData uri="http://schemas.openxmlformats.org/drawingml/2006/table">
            <a:tbl>
              <a:tblPr rtl="1" firstRow="1" bandRow="1">
                <a:tableStyleId>{93296810-A885-4BE3-A3E7-6D5BEEA58F35}</a:tableStyleId>
              </a:tblPr>
              <a:tblGrid>
                <a:gridCol w="1182030">
                  <a:extLst>
                    <a:ext uri="{9D8B030D-6E8A-4147-A177-3AD203B41FA5}">
                      <a16:colId xmlns:a16="http://schemas.microsoft.com/office/drawing/2014/main" val="2013503717"/>
                    </a:ext>
                  </a:extLst>
                </a:gridCol>
                <a:gridCol w="1182030">
                  <a:extLst>
                    <a:ext uri="{9D8B030D-6E8A-4147-A177-3AD203B41FA5}">
                      <a16:colId xmlns:a16="http://schemas.microsoft.com/office/drawing/2014/main" val="351349265"/>
                    </a:ext>
                  </a:extLst>
                </a:gridCol>
                <a:gridCol w="1193180">
                  <a:extLst>
                    <a:ext uri="{9D8B030D-6E8A-4147-A177-3AD203B41FA5}">
                      <a16:colId xmlns:a16="http://schemas.microsoft.com/office/drawing/2014/main" val="2084302674"/>
                    </a:ext>
                  </a:extLst>
                </a:gridCol>
                <a:gridCol w="1182030">
                  <a:extLst>
                    <a:ext uri="{9D8B030D-6E8A-4147-A177-3AD203B41FA5}">
                      <a16:colId xmlns:a16="http://schemas.microsoft.com/office/drawing/2014/main" val="3601003185"/>
                    </a:ext>
                  </a:extLst>
                </a:gridCol>
                <a:gridCol w="1393902">
                  <a:extLst>
                    <a:ext uri="{9D8B030D-6E8A-4147-A177-3AD203B41FA5}">
                      <a16:colId xmlns:a16="http://schemas.microsoft.com/office/drawing/2014/main" val="499996613"/>
                    </a:ext>
                  </a:extLst>
                </a:gridCol>
                <a:gridCol w="947854">
                  <a:extLst>
                    <a:ext uri="{9D8B030D-6E8A-4147-A177-3AD203B41FA5}">
                      <a16:colId xmlns:a16="http://schemas.microsoft.com/office/drawing/2014/main" val="1737426147"/>
                    </a:ext>
                  </a:extLst>
                </a:gridCol>
                <a:gridCol w="1148576">
                  <a:extLst>
                    <a:ext uri="{9D8B030D-6E8A-4147-A177-3AD203B41FA5}">
                      <a16:colId xmlns:a16="http://schemas.microsoft.com/office/drawing/2014/main" val="3379210333"/>
                    </a:ext>
                  </a:extLst>
                </a:gridCol>
              </a:tblGrid>
              <a:tr h="691099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 dirty="0">
                          <a:effectLst/>
                          <a:cs typeface="B Nazanin" panose="00000400000000000000" pitchFamily="2" charset="-78"/>
                        </a:rPr>
                        <a:t>نام الگوریتم</a:t>
                      </a:r>
                      <a:endParaRPr lang="fa-I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B Nazanin" panose="00000400000000000000" pitchFamily="2" charset="-78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 dirty="0">
                          <a:effectLst/>
                          <a:cs typeface="B Nazanin" panose="00000400000000000000" pitchFamily="2" charset="-78"/>
                        </a:rPr>
                        <a:t>درصد انحراف معیار زمان</a:t>
                      </a:r>
                      <a:endParaRPr lang="fa-I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B Nazanin" panose="00000400000000000000" pitchFamily="2" charset="-78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 dirty="0">
                          <a:effectLst/>
                          <a:cs typeface="B Nazanin" panose="00000400000000000000" pitchFamily="2" charset="-78"/>
                        </a:rPr>
                        <a:t>درصد انحراف معیار طول</a:t>
                      </a:r>
                      <a:endParaRPr lang="fa-I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B Nazanin" panose="00000400000000000000" pitchFamily="2" charset="-78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 dirty="0">
                          <a:effectLst/>
                          <a:cs typeface="B Nazanin" panose="00000400000000000000" pitchFamily="2" charset="-78"/>
                        </a:rPr>
                        <a:t>انحراف معیار طول مسیر</a:t>
                      </a:r>
                      <a:endParaRPr lang="fa-I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B Nazanin" panose="00000400000000000000" pitchFamily="2" charset="-78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 dirty="0">
                          <a:effectLst/>
                          <a:cs typeface="B Nazanin" panose="00000400000000000000" pitchFamily="2" charset="-78"/>
                        </a:rPr>
                        <a:t>انحراف معیار زمان اجرا(ثانیه)</a:t>
                      </a:r>
                      <a:endParaRPr lang="fa-I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B Nazanin" panose="00000400000000000000" pitchFamily="2" charset="-78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 dirty="0">
                          <a:effectLst/>
                          <a:cs typeface="B Nazanin" panose="00000400000000000000" pitchFamily="2" charset="-78"/>
                        </a:rPr>
                        <a:t>میانگین طول مسیر </a:t>
                      </a:r>
                      <a:endParaRPr lang="fa-I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B Nazanin" panose="00000400000000000000" pitchFamily="2" charset="-78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 dirty="0">
                          <a:effectLst/>
                          <a:cs typeface="B Nazanin" panose="00000400000000000000" pitchFamily="2" charset="-78"/>
                        </a:rPr>
                        <a:t>میانگین زمان اجرا( ثانیه)</a:t>
                      </a:r>
                      <a:endParaRPr lang="fa-I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B Nazanin" panose="00000400000000000000" pitchFamily="2" charset="-78"/>
                      </a:endParaRPr>
                    </a:p>
                  </a:txBody>
                  <a:tcPr marL="6994" marR="6994" marT="6994" marB="0" anchor="ctr"/>
                </a:tc>
                <a:extLst>
                  <a:ext uri="{0D108BD9-81ED-4DB2-BD59-A6C34878D82A}">
                    <a16:rowId xmlns:a16="http://schemas.microsoft.com/office/drawing/2014/main" val="3332312256"/>
                  </a:ext>
                </a:extLst>
              </a:tr>
              <a:tr h="477844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 dirty="0">
                          <a:effectLst/>
                          <a:cs typeface="B Nazanin" panose="00000400000000000000" pitchFamily="2" charset="-78"/>
                        </a:rPr>
                        <a:t>غذایابی باکتریایی</a:t>
                      </a:r>
                      <a:endParaRPr lang="fa-I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B Nazanin" panose="00000400000000000000" pitchFamily="2" charset="-78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 dirty="0">
                          <a:effectLst/>
                        </a:rPr>
                        <a:t>13/5</a:t>
                      </a:r>
                      <a:endParaRPr lang="fa-I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 dirty="0">
                          <a:effectLst/>
                        </a:rPr>
                        <a:t>14/6</a:t>
                      </a:r>
                      <a:endParaRPr lang="fa-I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 dirty="0">
                          <a:effectLst/>
                        </a:rPr>
                        <a:t>175/4</a:t>
                      </a:r>
                      <a:endParaRPr lang="fa-I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>
                          <a:effectLst/>
                        </a:rPr>
                        <a:t>209/8</a:t>
                      </a:r>
                      <a:endParaRPr lang="fa-I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>
                          <a:effectLst/>
                        </a:rPr>
                        <a:t>1204/6</a:t>
                      </a:r>
                      <a:endParaRPr lang="fa-I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 dirty="0">
                          <a:effectLst/>
                        </a:rPr>
                        <a:t>1556/4</a:t>
                      </a:r>
                      <a:endParaRPr lang="fa-I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extLst>
                  <a:ext uri="{0D108BD9-81ED-4DB2-BD59-A6C34878D82A}">
                    <a16:rowId xmlns:a16="http://schemas.microsoft.com/office/drawing/2014/main" val="3782076262"/>
                  </a:ext>
                </a:extLst>
              </a:tr>
              <a:tr h="477844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 dirty="0">
                          <a:effectLst/>
                          <a:cs typeface="B Nazanin" panose="00000400000000000000" pitchFamily="2" charset="-78"/>
                        </a:rPr>
                        <a:t>جستجوی فاخته</a:t>
                      </a:r>
                      <a:endParaRPr lang="fa-I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B Nazanin" panose="00000400000000000000" pitchFamily="2" charset="-78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>
                          <a:effectLst/>
                        </a:rPr>
                        <a:t>1/5</a:t>
                      </a:r>
                      <a:endParaRPr lang="fa-I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 dirty="0">
                          <a:effectLst/>
                        </a:rPr>
                        <a:t>2/0</a:t>
                      </a:r>
                      <a:endParaRPr lang="fa-I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>
                          <a:effectLst/>
                        </a:rPr>
                        <a:t>22/2</a:t>
                      </a:r>
                      <a:endParaRPr lang="fa-I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>
                          <a:effectLst/>
                        </a:rPr>
                        <a:t>0/1</a:t>
                      </a:r>
                      <a:endParaRPr lang="fa-I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 dirty="0">
                          <a:effectLst/>
                        </a:rPr>
                        <a:t>1137/04</a:t>
                      </a:r>
                      <a:endParaRPr lang="fa-I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 dirty="0">
                          <a:effectLst/>
                        </a:rPr>
                        <a:t>6/5</a:t>
                      </a:r>
                      <a:endParaRPr lang="fa-I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extLst>
                  <a:ext uri="{0D108BD9-81ED-4DB2-BD59-A6C34878D82A}">
                    <a16:rowId xmlns:a16="http://schemas.microsoft.com/office/drawing/2014/main" val="2636503657"/>
                  </a:ext>
                </a:extLst>
              </a:tr>
              <a:tr h="477844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 dirty="0">
                          <a:effectLst/>
                          <a:cs typeface="B Nazanin" panose="00000400000000000000" pitchFamily="2" charset="-78"/>
                        </a:rPr>
                        <a:t>ماهی الکتریکی</a:t>
                      </a:r>
                      <a:endParaRPr lang="fa-I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B Nazanin" panose="00000400000000000000" pitchFamily="2" charset="-78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>
                          <a:effectLst/>
                        </a:rPr>
                        <a:t>2/2</a:t>
                      </a:r>
                      <a:endParaRPr lang="fa-I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 dirty="0">
                          <a:effectLst/>
                        </a:rPr>
                        <a:t>3/3</a:t>
                      </a:r>
                      <a:endParaRPr lang="fa-I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 dirty="0">
                          <a:effectLst/>
                        </a:rPr>
                        <a:t>37/4</a:t>
                      </a:r>
                      <a:endParaRPr lang="fa-I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>
                          <a:effectLst/>
                        </a:rPr>
                        <a:t>0/1</a:t>
                      </a:r>
                      <a:endParaRPr lang="fa-I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 dirty="0">
                          <a:effectLst/>
                        </a:rPr>
                        <a:t>1130/86</a:t>
                      </a:r>
                      <a:endParaRPr lang="fa-I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 dirty="0">
                          <a:effectLst/>
                        </a:rPr>
                        <a:t>3/7</a:t>
                      </a:r>
                      <a:endParaRPr lang="fa-I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extLst>
                  <a:ext uri="{0D108BD9-81ED-4DB2-BD59-A6C34878D82A}">
                    <a16:rowId xmlns:a16="http://schemas.microsoft.com/office/drawing/2014/main" val="2010213290"/>
                  </a:ext>
                </a:extLst>
              </a:tr>
              <a:tr h="477844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 dirty="0">
                          <a:effectLst/>
                          <a:cs typeface="B Nazanin" panose="00000400000000000000" pitchFamily="2" charset="-78"/>
                        </a:rPr>
                        <a:t>کرم شبتاب</a:t>
                      </a:r>
                      <a:endParaRPr lang="fa-I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B Nazanin" panose="00000400000000000000" pitchFamily="2" charset="-78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>
                          <a:effectLst/>
                        </a:rPr>
                        <a:t>14/3</a:t>
                      </a:r>
                      <a:endParaRPr lang="fa-I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>
                          <a:effectLst/>
                        </a:rPr>
                        <a:t>0/1</a:t>
                      </a:r>
                      <a:endParaRPr lang="fa-I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>
                          <a:effectLst/>
                        </a:rPr>
                        <a:t>0/7</a:t>
                      </a:r>
                      <a:endParaRPr lang="fa-I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 dirty="0">
                          <a:effectLst/>
                        </a:rPr>
                        <a:t>6/0</a:t>
                      </a:r>
                      <a:endParaRPr lang="fa-I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>
                          <a:effectLst/>
                        </a:rPr>
                        <a:t>1099/94</a:t>
                      </a:r>
                      <a:endParaRPr lang="fa-I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 dirty="0">
                          <a:effectLst/>
                        </a:rPr>
                        <a:t>41/9</a:t>
                      </a:r>
                      <a:endParaRPr lang="fa-I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extLst>
                  <a:ext uri="{0D108BD9-81ED-4DB2-BD59-A6C34878D82A}">
                    <a16:rowId xmlns:a16="http://schemas.microsoft.com/office/drawing/2014/main" val="590163648"/>
                  </a:ext>
                </a:extLst>
              </a:tr>
              <a:tr h="691099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 dirty="0">
                          <a:effectLst/>
                          <a:cs typeface="B Nazanin" panose="00000400000000000000" pitchFamily="2" charset="-78"/>
                        </a:rPr>
                        <a:t>امپریالیست رقابتی</a:t>
                      </a:r>
                      <a:endParaRPr lang="fa-I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B Nazanin" panose="00000400000000000000" pitchFamily="2" charset="-78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 dirty="0">
                          <a:effectLst/>
                        </a:rPr>
                        <a:t>13/7</a:t>
                      </a:r>
                      <a:endParaRPr lang="fa-I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>
                          <a:effectLst/>
                        </a:rPr>
                        <a:t>3/7</a:t>
                      </a:r>
                      <a:endParaRPr lang="fa-I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>
                          <a:effectLst/>
                        </a:rPr>
                        <a:t>42/0</a:t>
                      </a:r>
                      <a:endParaRPr lang="fa-I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>
                          <a:effectLst/>
                        </a:rPr>
                        <a:t>0/5</a:t>
                      </a:r>
                      <a:endParaRPr lang="fa-I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 dirty="0">
                          <a:effectLst/>
                        </a:rPr>
                        <a:t>1137/9</a:t>
                      </a:r>
                      <a:endParaRPr lang="fa-I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400" u="none" strike="noStrike" dirty="0">
                          <a:effectLst/>
                        </a:rPr>
                        <a:t>3/8</a:t>
                      </a:r>
                      <a:endParaRPr lang="fa-I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94" marR="6994" marT="6994" marB="0" anchor="ctr"/>
                </a:tc>
                <a:extLst>
                  <a:ext uri="{0D108BD9-81ED-4DB2-BD59-A6C34878D82A}">
                    <a16:rowId xmlns:a16="http://schemas.microsoft.com/office/drawing/2014/main" val="2953495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42123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25012"/>
            <a:ext cx="5029200" cy="1143000"/>
          </a:xfrm>
        </p:spPr>
        <p:txBody>
          <a:bodyPr/>
          <a:lstStyle/>
          <a:p>
            <a:r>
              <a:rPr lang="fa-IR" dirty="0"/>
              <a:t>نتایج و جمع‌بندی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17</a:t>
            </a:fld>
            <a:r>
              <a:rPr lang="fa-IR"/>
              <a:t>   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8E7108B-EE4E-819C-0650-32CC14A0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799"/>
            <a:ext cx="2895600" cy="365125"/>
          </a:xfrm>
        </p:spPr>
        <p:txBody>
          <a:bodyPr/>
          <a:lstStyle/>
          <a:p>
            <a:r>
              <a:rPr lang="en-US" dirty="0"/>
              <a:t>p.porkhial@gmail.com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B9D2A38-A1E5-A0C5-4036-767B8D4E5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2240" y="1584054"/>
            <a:ext cx="4281920" cy="610362"/>
          </a:xfrm>
          <a:ln>
            <a:noFill/>
          </a:ln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مقایسه از منظر طول مسیر</a:t>
            </a:r>
            <a:endParaRPr lang="en-US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06039C8-31BA-8E22-5F34-473C2AB74269}"/>
              </a:ext>
            </a:extLst>
          </p:cNvPr>
          <p:cNvGrpSpPr/>
          <p:nvPr/>
        </p:nvGrpSpPr>
        <p:grpSpPr>
          <a:xfrm>
            <a:off x="1484715" y="2715919"/>
            <a:ext cx="6211485" cy="3074480"/>
            <a:chOff x="1143000" y="2590800"/>
            <a:chExt cx="6553200" cy="3243618"/>
          </a:xfrm>
        </p:grpSpPr>
        <p:pic>
          <p:nvPicPr>
            <p:cNvPr id="4" name="Graphic 6">
              <a:extLst>
                <a:ext uri="{FF2B5EF4-FFF2-40B4-BE49-F238E27FC236}">
                  <a16:creationId xmlns:a16="http://schemas.microsoft.com/office/drawing/2014/main" id="{F41ABF6C-6826-6DD2-2693-E4CAE6A46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84" t="1968" r="2070" b="8732"/>
            <a:stretch/>
          </p:blipFill>
          <p:spPr>
            <a:xfrm>
              <a:off x="1143000" y="2590800"/>
              <a:ext cx="6553200" cy="3048000"/>
            </a:xfrm>
            <a:prstGeom prst="rect">
              <a:avLst/>
            </a:prstGeom>
          </p:spPr>
        </p:pic>
        <p:pic>
          <p:nvPicPr>
            <p:cNvPr id="6" name="Graphic 18">
              <a:extLst>
                <a:ext uri="{FF2B5EF4-FFF2-40B4-BE49-F238E27FC236}">
                  <a16:creationId xmlns:a16="http://schemas.microsoft.com/office/drawing/2014/main" id="{AFEFFE6D-4466-E68B-1F3A-AB4F6EF02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5492" t="83923" r="8916" b="9465"/>
            <a:stretch/>
          </p:blipFill>
          <p:spPr>
            <a:xfrm>
              <a:off x="1554740" y="5605818"/>
              <a:ext cx="5715000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2391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نتایج و جمع‌بندی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18</a:t>
            </a:fld>
            <a:r>
              <a:rPr lang="fa-IR"/>
              <a:t>   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8E7108B-EE4E-819C-0650-32CC14A0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799"/>
            <a:ext cx="2895600" cy="365125"/>
          </a:xfrm>
        </p:spPr>
        <p:txBody>
          <a:bodyPr/>
          <a:lstStyle/>
          <a:p>
            <a:r>
              <a:rPr lang="en-US" dirty="0"/>
              <a:t>p.porkhial@gmail.com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B9D2A38-A1E5-A0C5-4036-767B8D4E5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880" y="1651217"/>
            <a:ext cx="4281920" cy="610362"/>
          </a:xfrm>
          <a:ln>
            <a:noFill/>
          </a:ln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مقایسه از منظر زمان اجرا</a:t>
            </a:r>
            <a:endParaRPr lang="en-US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63EAB6-0F17-8329-1F7E-7AD612E5EE0A}"/>
              </a:ext>
            </a:extLst>
          </p:cNvPr>
          <p:cNvGrpSpPr/>
          <p:nvPr/>
        </p:nvGrpSpPr>
        <p:grpSpPr>
          <a:xfrm>
            <a:off x="1433080" y="2783323"/>
            <a:ext cx="5943600" cy="3006835"/>
            <a:chOff x="1371600" y="2590800"/>
            <a:chExt cx="6400800" cy="3238130"/>
          </a:xfrm>
        </p:grpSpPr>
        <p:pic>
          <p:nvPicPr>
            <p:cNvPr id="3" name="Graphic 7">
              <a:extLst>
                <a:ext uri="{FF2B5EF4-FFF2-40B4-BE49-F238E27FC236}">
                  <a16:creationId xmlns:a16="http://schemas.microsoft.com/office/drawing/2014/main" id="{A1C7D979-736A-85A9-C3C4-CD3C38AD2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82" t="2615" r="1882" b="10486"/>
            <a:stretch/>
          </p:blipFill>
          <p:spPr>
            <a:xfrm>
              <a:off x="1371600" y="2590800"/>
              <a:ext cx="6400800" cy="2971800"/>
            </a:xfrm>
            <a:prstGeom prst="rect">
              <a:avLst/>
            </a:prstGeom>
          </p:spPr>
        </p:pic>
        <p:pic>
          <p:nvPicPr>
            <p:cNvPr id="4" name="Graphic 18">
              <a:extLst>
                <a:ext uri="{FF2B5EF4-FFF2-40B4-BE49-F238E27FC236}">
                  <a16:creationId xmlns:a16="http://schemas.microsoft.com/office/drawing/2014/main" id="{FBC2566D-07B3-9A1D-31E0-6B0233C5A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5492" t="83923" r="8916" b="9465"/>
            <a:stretch/>
          </p:blipFill>
          <p:spPr>
            <a:xfrm>
              <a:off x="1828800" y="5600330"/>
              <a:ext cx="5715000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61324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نتایج و جمع‌بندی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19</a:t>
            </a:fld>
            <a:r>
              <a:rPr lang="fa-IR"/>
              <a:t>   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8E7108B-EE4E-819C-0650-32CC14A0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799"/>
            <a:ext cx="2895600" cy="365125"/>
          </a:xfrm>
        </p:spPr>
        <p:txBody>
          <a:bodyPr/>
          <a:lstStyle/>
          <a:p>
            <a:r>
              <a:rPr lang="en-US" dirty="0"/>
              <a:t>p.porkhial@gmail.com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B9D2A38-A1E5-A0C5-4036-767B8D4E5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880" y="1600200"/>
            <a:ext cx="5805920" cy="610362"/>
          </a:xfrm>
          <a:ln>
            <a:noFill/>
          </a:ln>
        </p:spPr>
        <p:txBody>
          <a:bodyPr>
            <a:normAutofit fontScale="92500"/>
          </a:bodyPr>
          <a:lstStyle/>
          <a:p>
            <a:pPr marL="0" indent="0" algn="r" rtl="1">
              <a:buNone/>
            </a:pPr>
            <a:r>
              <a:rPr lang="fa-IR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مقایسه از منظر درصد انحراف معیار و طول مسیر</a:t>
            </a:r>
            <a:endParaRPr lang="en-US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3" name="Graphic 18">
            <a:extLst>
              <a:ext uri="{FF2B5EF4-FFF2-40B4-BE49-F238E27FC236}">
                <a16:creationId xmlns:a16="http://schemas.microsoft.com/office/drawing/2014/main" id="{247A159A-E8DF-7DFC-BA85-F20C88B89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69" t="2380" r="3209"/>
          <a:stretch/>
        </p:blipFill>
        <p:spPr>
          <a:xfrm>
            <a:off x="1371600" y="2557047"/>
            <a:ext cx="6553200" cy="3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360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فهرست مطالب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43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مقدمه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43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آشنایی با الگوریتم‌ها</a:t>
            </a:r>
          </a:p>
          <a:p>
            <a:pPr lvl="2">
              <a:lnSpc>
                <a:spcPct val="150000"/>
              </a:lnSpc>
            </a:pPr>
            <a:r>
              <a:rPr lang="fa-IR" sz="39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الگوریتم غذایابی باکتریایی</a:t>
            </a:r>
          </a:p>
          <a:p>
            <a:pPr lvl="2">
              <a:lnSpc>
                <a:spcPct val="150000"/>
              </a:lnSpc>
            </a:pPr>
            <a:r>
              <a:rPr lang="fa-IR" sz="39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الگوریتم کرم شب تاب </a:t>
            </a:r>
          </a:p>
          <a:p>
            <a:pPr lvl="2">
              <a:lnSpc>
                <a:spcPct val="150000"/>
              </a:lnSpc>
            </a:pPr>
            <a:r>
              <a:rPr lang="fa-IR" sz="39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الگوریتم جستجوی فاخته</a:t>
            </a:r>
          </a:p>
          <a:p>
            <a:pPr lvl="2">
              <a:lnSpc>
                <a:spcPct val="150000"/>
              </a:lnSpc>
            </a:pPr>
            <a:r>
              <a:rPr lang="fa-IR" sz="39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الگوریتم جستجوی فاخته یک رتبه</a:t>
            </a:r>
          </a:p>
          <a:p>
            <a:pPr lvl="2">
              <a:lnSpc>
                <a:spcPct val="150000"/>
              </a:lnSpc>
            </a:pPr>
            <a:r>
              <a:rPr lang="fa-IR" sz="39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الگوریتم امپریالیست رقابتی</a:t>
            </a:r>
          </a:p>
          <a:p>
            <a:pPr lvl="2">
              <a:lnSpc>
                <a:spcPct val="150000"/>
              </a:lnSpc>
            </a:pPr>
            <a:r>
              <a:rPr lang="fa-IR" sz="39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الگوریتم دسته ماهی های مصنوعی</a:t>
            </a:r>
          </a:p>
          <a:p>
            <a:pPr lvl="2">
              <a:lnSpc>
                <a:spcPct val="150000"/>
              </a:lnSpc>
            </a:pPr>
            <a:r>
              <a:rPr lang="fa-IR" sz="39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الگوریتم ماهی الکتریکی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43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نتایج و جمع بندی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43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پیشنهاداتی برای پروژه‏های آینده</a:t>
            </a:r>
            <a:endParaRPr lang="en-US" sz="43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endParaRPr lang="fa-I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2</a:t>
            </a:fld>
            <a:r>
              <a:rPr lang="fa-IR"/>
              <a:t>   </a:t>
            </a:r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CF21D1A5-BFDD-F506-1242-6F59B6FA8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799"/>
            <a:ext cx="2895600" cy="365125"/>
          </a:xfrm>
        </p:spPr>
        <p:txBody>
          <a:bodyPr/>
          <a:lstStyle/>
          <a:p>
            <a:r>
              <a:rPr lang="en-US" dirty="0"/>
              <a:t>p.porkhial@gmail.com</a:t>
            </a:r>
          </a:p>
        </p:txBody>
      </p:sp>
    </p:spTree>
    <p:extLst>
      <p:ext uri="{BB962C8B-B14F-4D97-AF65-F5344CB8AC3E}">
        <p14:creationId xmlns:p14="http://schemas.microsoft.com/office/powerpoint/2010/main" val="34825021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نتایج و جمع‌بندی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20</a:t>
            </a:fld>
            <a:r>
              <a:rPr lang="fa-IR"/>
              <a:t>   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8E7108B-EE4E-819C-0650-32CC14A0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799"/>
            <a:ext cx="2895600" cy="365125"/>
          </a:xfrm>
        </p:spPr>
        <p:txBody>
          <a:bodyPr/>
          <a:lstStyle/>
          <a:p>
            <a:r>
              <a:rPr lang="en-US" dirty="0"/>
              <a:t>p.porkhial@gmail.com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B9D2A38-A1E5-A0C5-4036-767B8D4E5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880" y="1609707"/>
            <a:ext cx="5805920" cy="610362"/>
          </a:xfrm>
          <a:ln>
            <a:noFill/>
          </a:ln>
        </p:spPr>
        <p:txBody>
          <a:bodyPr>
            <a:normAutofit fontScale="92500"/>
          </a:bodyPr>
          <a:lstStyle/>
          <a:p>
            <a:pPr marL="0" indent="0" algn="r" rtl="1">
              <a:buNone/>
            </a:pPr>
            <a:r>
              <a:rPr lang="fa-IR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مقایسه از منظر درصد انحراف معیار و زمان اجرا</a:t>
            </a:r>
            <a:endParaRPr lang="en-US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3" name="Graphic 17">
            <a:extLst>
              <a:ext uri="{FF2B5EF4-FFF2-40B4-BE49-F238E27FC236}">
                <a16:creationId xmlns:a16="http://schemas.microsoft.com/office/drawing/2014/main" id="{BD5EC13E-EA6C-69C2-9099-D395A6E09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72" t="1999" r="1172" b="1073"/>
          <a:stretch/>
        </p:blipFill>
        <p:spPr>
          <a:xfrm>
            <a:off x="1295400" y="2514600"/>
            <a:ext cx="6755175" cy="369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600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نتایج و جمع‌بندی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21</a:t>
            </a:fld>
            <a:r>
              <a:rPr lang="fa-IR"/>
              <a:t>   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8E7108B-EE4E-819C-0650-32CC14A0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799"/>
            <a:ext cx="2895600" cy="365125"/>
          </a:xfrm>
        </p:spPr>
        <p:txBody>
          <a:bodyPr/>
          <a:lstStyle/>
          <a:p>
            <a:r>
              <a:rPr lang="en-US" dirty="0"/>
              <a:t>p.porkhial@gmail.com</a:t>
            </a:r>
          </a:p>
        </p:txBody>
      </p:sp>
      <p:pic>
        <p:nvPicPr>
          <p:cNvPr id="9" name="Graphic 16">
            <a:extLst>
              <a:ext uri="{FF2B5EF4-FFF2-40B4-BE49-F238E27FC236}">
                <a16:creationId xmlns:a16="http://schemas.microsoft.com/office/drawing/2014/main" id="{97FB9E3B-9EBB-3040-DD87-C243D3F03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24" t="402" r="1160" b="1660"/>
          <a:stretch/>
        </p:blipFill>
        <p:spPr>
          <a:xfrm>
            <a:off x="1219200" y="1600200"/>
            <a:ext cx="6553200" cy="46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605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نتایج و جمع‌بندی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22</a:t>
            </a:fld>
            <a:r>
              <a:rPr lang="fa-IR"/>
              <a:t>   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8E7108B-EE4E-819C-0650-32CC14A0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799"/>
            <a:ext cx="2895600" cy="365125"/>
          </a:xfrm>
        </p:spPr>
        <p:txBody>
          <a:bodyPr/>
          <a:lstStyle/>
          <a:p>
            <a:r>
              <a:rPr lang="en-US" dirty="0"/>
              <a:t>p.porkhial@gmail.com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3637E2-9904-AFC0-D75E-C8D4525427CA}"/>
              </a:ext>
            </a:extLst>
          </p:cNvPr>
          <p:cNvSpPr txBox="1"/>
          <p:nvPr/>
        </p:nvSpPr>
        <p:spPr>
          <a:xfrm>
            <a:off x="1371600" y="1525668"/>
            <a:ext cx="6629400" cy="46782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الگوریتم کرم شب‌تاب: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cs typeface="B Nazanin" panose="00000400000000000000" pitchFamily="2" charset="-78"/>
              </a:rPr>
              <a:t>کوتاه‌ترین مسیر با کمترین انحراف معیار.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cs typeface="B Nazanin" panose="00000400000000000000" pitchFamily="2" charset="-78"/>
              </a:rPr>
              <a:t>مناسب برای مواقعی که دقت مسیر اهمیت بیشتری نسبت به زمان دارد.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cs typeface="B Nazanin" panose="00000400000000000000" pitchFamily="2" charset="-78"/>
              </a:rPr>
              <a:t>زمان اجرای نسبتاً بالا و انحراف معیار زمانی زیاد.</a:t>
            </a:r>
          </a:p>
          <a:p>
            <a:pPr algn="r" rtl="1"/>
            <a:r>
              <a:rPr lang="fa-IR" sz="1400" dirty="0">
                <a:cs typeface="B Nazanin" panose="00000400000000000000" pitchFamily="2" charset="-78"/>
              </a:rPr>
              <a:t>  </a:t>
            </a:r>
          </a:p>
          <a:p>
            <a:pPr algn="r" rtl="1"/>
            <a:r>
              <a:rPr lang="fa-I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الگوریتم‌های جستجوی فاخته و ماهی الکتریکی: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cs typeface="B Nazanin" panose="00000400000000000000" pitchFamily="2" charset="-78"/>
              </a:rPr>
              <a:t>تنها 2-3 درصد مسیر بلندتر از کرم شب‌تاب، با انحراف معیار قابل قبول.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cs typeface="B Nazanin" panose="00000400000000000000" pitchFamily="2" charset="-78"/>
              </a:rPr>
              <a:t>زمان اجرای کمتر و انحراف معیار زمانی پایین</a:t>
            </a:r>
            <a:r>
              <a:rPr lang="fa-IR" dirty="0">
                <a:cs typeface="B Nazanin" panose="00000400000000000000" pitchFamily="2" charset="-78"/>
              </a:rPr>
              <a:t>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cs typeface="B Nazanin" panose="00000400000000000000" pitchFamily="2" charset="-78"/>
              </a:rPr>
              <a:t>ماهی الکتریکی: زمان اجرای نصف فاخته ولی کمی طولانی‌تر و انحراف معیار بیشتر.</a:t>
            </a:r>
          </a:p>
          <a:p>
            <a:pPr algn="r" rtl="1"/>
            <a:r>
              <a:rPr lang="fa-IR" sz="1400" dirty="0">
                <a:cs typeface="B Nazanin" panose="00000400000000000000" pitchFamily="2" charset="-78"/>
              </a:rPr>
              <a:t>   </a:t>
            </a:r>
          </a:p>
          <a:p>
            <a:pPr algn="r" rtl="1"/>
            <a:r>
              <a:rPr lang="fa-I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الگوریتم امپریالیست رقابتی: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cs typeface="B Nazanin" panose="00000400000000000000" pitchFamily="2" charset="-78"/>
              </a:rPr>
              <a:t>زمان اجرای سریع با مسیری 3 درصد طولانی‌تر از کرم شب‌تاب.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cs typeface="B Nazanin" panose="00000400000000000000" pitchFamily="2" charset="-78"/>
              </a:rPr>
              <a:t>مناسب برای مواقعی که سرعت مهم‌تر از طول مسیر است.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cs typeface="B Nazanin" panose="00000400000000000000" pitchFamily="2" charset="-78"/>
              </a:rPr>
              <a:t>انحراف معیار زمانی زیاد، مناسب نبودن در مسائل حساس به زمان</a:t>
            </a:r>
            <a:r>
              <a:rPr lang="fa-IR" dirty="0">
                <a:cs typeface="B Nazanin" panose="00000400000000000000" pitchFamily="2" charset="-78"/>
              </a:rPr>
              <a:t>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   </a:t>
            </a:r>
          </a:p>
          <a:p>
            <a:pPr algn="r" rtl="1"/>
            <a:r>
              <a:rPr lang="fa-I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الگوریتم غذایابی باکتریایی: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cs typeface="B Nazanin" panose="00000400000000000000" pitchFamily="2" charset="-78"/>
              </a:rPr>
              <a:t>مسیر 11 درصد بلندتر از کرم شب‌تاب.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cs typeface="B Nazanin" panose="00000400000000000000" pitchFamily="2" charset="-78"/>
              </a:rPr>
              <a:t>زمان اجرای بسیار طولانی (37 برابر کرم شب‌تاب).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400" dirty="0">
                <a:cs typeface="B Nazanin" panose="00000400000000000000" pitchFamily="2" charset="-78"/>
              </a:rPr>
              <a:t>انحراف معیار بالا از نظر زمانی و طول مسیر</a:t>
            </a:r>
            <a:r>
              <a:rPr lang="fa-IR" dirty="0">
                <a:cs typeface="B Nazanin" panose="00000400000000000000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68511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th_planning_animation_edited_10_fps">
            <a:hlinkClick r:id="" action="ppaction://media"/>
            <a:extLst>
              <a:ext uri="{FF2B5EF4-FFF2-40B4-BE49-F238E27FC236}">
                <a16:creationId xmlns:a16="http://schemas.microsoft.com/office/drawing/2014/main" id="{67552F35-AE05-39E8-0D11-793EE62CC3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1600200"/>
            <a:ext cx="7774540" cy="4373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8A8BC-A20C-7623-7407-BC7245DD3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khanmirza@iust.ac.ir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C40F27-DA3D-E71F-C311-99FAD558B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23</a:t>
            </a:fld>
            <a:r>
              <a:rPr lang="fa-IR"/>
              <a:t>   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558B84-A537-C7F6-709C-5C7EA46A7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a-IR" dirty="0"/>
              <a:t>نتایج و جمع‌بندی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53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پیشنهاداتی برای پروژه‌های آینده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24</a:t>
            </a:fld>
            <a:r>
              <a:rPr lang="fa-IR"/>
              <a:t>   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8E7108B-EE4E-819C-0650-32CC14A0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799"/>
            <a:ext cx="2895600" cy="365125"/>
          </a:xfrm>
        </p:spPr>
        <p:txBody>
          <a:bodyPr/>
          <a:lstStyle/>
          <a:p>
            <a:r>
              <a:rPr lang="en-US" dirty="0"/>
              <a:t>p.porkhial@gmail.com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2A9CF-3CFB-BB64-1113-5EA566300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297"/>
            <a:ext cx="7141170" cy="4502603"/>
          </a:xfrm>
        </p:spPr>
        <p:txBody>
          <a:bodyPr>
            <a:normAutofit/>
          </a:bodyPr>
          <a:lstStyle/>
          <a:p>
            <a:pPr marL="285750" indent="-285750" algn="just" rt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a-I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ایجاد روش‌های خودکار با استفاده از شبکه عصبی برای یافتن مقدار مطلوب پارامتر‌های ذاتی الگوریتم‌ها در کاربرد‌های گوناگون.</a:t>
            </a:r>
          </a:p>
          <a:p>
            <a:pPr marL="285750" indent="-285750" algn="just" rt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a-I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ترکیب الگوریتم‌ها با یکدیگر و یا تغییر در جهت بهینه کردن عملکرد.</a:t>
            </a:r>
          </a:p>
          <a:p>
            <a:pPr marL="285750" indent="-285750" algn="just" rt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a-I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شبیه‌سازی و بکارگیری روش استفاده شده برای ربات با مدل فیزیکی مشخص.</a:t>
            </a:r>
          </a:p>
          <a:p>
            <a:pPr marL="285750" indent="-285750" algn="just" rt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a-I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استفاده از الگوریتم‌های بررسی شده در مسئله سه بعدی</a:t>
            </a:r>
            <a:endParaRPr lang="fa-I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algn="just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40443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fa-IR" sz="2400" dirty="0"/>
          </a:p>
          <a:p>
            <a:pPr marL="0" indent="0" algn="ctr">
              <a:buNone/>
            </a:pPr>
            <a:endParaRPr lang="fa-IR" sz="2400" dirty="0"/>
          </a:p>
          <a:p>
            <a:pPr marL="0" indent="0" algn="ctr">
              <a:buNone/>
            </a:pPr>
            <a:endParaRPr lang="fa-IR" sz="2400" dirty="0">
              <a:effectLst/>
            </a:endParaRPr>
          </a:p>
          <a:p>
            <a:pPr marL="0" indent="0" algn="ctr">
              <a:buNone/>
            </a:pPr>
            <a:endParaRPr lang="fa-IR" sz="2400" dirty="0"/>
          </a:p>
          <a:p>
            <a:pPr marL="0" indent="0" algn="ctr">
              <a:buNone/>
            </a:pPr>
            <a:endParaRPr lang="fa-IR" sz="2400" dirty="0"/>
          </a:p>
          <a:p>
            <a:pPr marL="0" indent="0" algn="ctr">
              <a:buNone/>
            </a:pPr>
            <a:r>
              <a:rPr lang="fa-IR" sz="2400" dirty="0"/>
              <a:t>با تشکر از توجه شما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Ali_maleki@mecheng.iust.ac.ir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25</a:t>
            </a:fld>
            <a:r>
              <a:rPr lang="fa-IR"/>
              <a:t>  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05200" y="2895600"/>
            <a:ext cx="2133600" cy="769441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a-IR" sz="4400" b="1" dirty="0">
                <a:ln w="0"/>
                <a:solidFill>
                  <a:schemeClr val="bg1"/>
                </a:solidFill>
                <a:cs typeface="B Nazanin" panose="00000400000000000000" pitchFamily="2" charset="-78"/>
              </a:rPr>
              <a:t>پایان</a:t>
            </a:r>
          </a:p>
        </p:txBody>
      </p:sp>
    </p:spTree>
    <p:extLst>
      <p:ext uri="{BB962C8B-B14F-4D97-AF65-F5344CB8AC3E}">
        <p14:creationId xmlns:p14="http://schemas.microsoft.com/office/powerpoint/2010/main" val="385276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مقدمه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a-IR" sz="1800" b="1" dirty="0">
                <a:solidFill>
                  <a:schemeClr val="accent2">
                    <a:lumMod val="25000"/>
                  </a:schemeClr>
                </a:solidFill>
                <a:cs typeface="B Nazanin" panose="00000400000000000000" pitchFamily="2" charset="-78"/>
              </a:rPr>
              <a:t>مسیریابی ربات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a-IR" sz="1800" b="1" dirty="0">
                <a:solidFill>
                  <a:schemeClr val="accent2">
                    <a:lumMod val="25000"/>
                  </a:schemeClr>
                </a:solidFill>
                <a:cs typeface="B Nazanin" panose="00000400000000000000" pitchFamily="2" charset="-78"/>
              </a:rPr>
              <a:t>بهینه‌سازی</a:t>
            </a:r>
            <a:endParaRPr lang="en-US" sz="1800" b="1" dirty="0">
              <a:solidFill>
                <a:schemeClr val="accent2">
                  <a:lumMod val="25000"/>
                </a:schemeClr>
              </a:solidFill>
              <a:cs typeface="B Nazanin" panose="00000400000000000000" pitchFamily="2" charset="-78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a-IR" sz="1800" b="1" dirty="0">
                <a:solidFill>
                  <a:schemeClr val="accent2">
                    <a:lumMod val="25000"/>
                  </a:schemeClr>
                </a:solidFill>
                <a:cs typeface="B Nazanin" panose="00000400000000000000" pitchFamily="2" charset="-78"/>
              </a:rPr>
              <a:t>الگوریتم های فرا‌‌‌‌‌‌‌‌‌‌‌‌‌‌ابتکاری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a-IR" sz="1800" b="1" dirty="0">
                <a:solidFill>
                  <a:schemeClr val="accent2">
                    <a:lumMod val="25000"/>
                  </a:schemeClr>
                </a:solidFill>
                <a:cs typeface="B Nazanin" panose="00000400000000000000" pitchFamily="2" charset="-78"/>
              </a:rPr>
              <a:t>الگوریتم های مبتنی بر جمعیت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  </a:t>
            </a:r>
            <a:fld id="{6B42CBA2-4C56-424B-9195-F80F09E6FF52}" type="slidenum">
              <a:rPr lang="fa-IR" smtClean="0"/>
              <a:t>3</a:t>
            </a:fld>
            <a:r>
              <a:rPr lang="fa-IR" dirty="0"/>
              <a:t>  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6D349F-6A7F-0C57-8C80-9A636E50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77143"/>
            <a:ext cx="4419600" cy="3314700"/>
          </a:xfrm>
          <a:prstGeom prst="rect">
            <a:avLst/>
          </a:prstGeom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962B01E3-C9D3-3548-9D90-019F84E801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028195"/>
              </p:ext>
            </p:extLst>
          </p:nvPr>
        </p:nvGraphicFramePr>
        <p:xfrm>
          <a:off x="685800" y="5297065"/>
          <a:ext cx="45910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91139" imgH="523470" progId="Equation.DSMT4">
                  <p:embed/>
                </p:oleObj>
              </mc:Choice>
              <mc:Fallback>
                <p:oleObj name="Equation" r:id="rId4" imgW="4591139" imgH="52347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5297065"/>
                        <a:ext cx="4591050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86E96CC8-8033-5C9F-CA07-D98534F8B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799"/>
            <a:ext cx="2895600" cy="365125"/>
          </a:xfrm>
        </p:spPr>
        <p:txBody>
          <a:bodyPr/>
          <a:lstStyle/>
          <a:p>
            <a:r>
              <a:rPr lang="en-US" dirty="0"/>
              <a:t>p.porkhial@gmail.com</a:t>
            </a:r>
          </a:p>
        </p:txBody>
      </p:sp>
    </p:spTree>
    <p:extLst>
      <p:ext uri="{BB962C8B-B14F-4D97-AF65-F5344CB8AC3E}">
        <p14:creationId xmlns:p14="http://schemas.microsoft.com/office/powerpoint/2010/main" val="25015746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مقدمه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4</a:t>
            </a:fld>
            <a:r>
              <a:rPr lang="fa-IR"/>
              <a:t>   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932E92-E475-CF48-5BB5-C4291BFB9E09}"/>
              </a:ext>
            </a:extLst>
          </p:cNvPr>
          <p:cNvSpPr/>
          <p:nvPr/>
        </p:nvSpPr>
        <p:spPr>
          <a:xfrm>
            <a:off x="2705857" y="2020478"/>
            <a:ext cx="1064361" cy="76352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solidFill>
                  <a:schemeClr val="bg1"/>
                </a:solidFill>
                <a:cs typeface="B Nazanin" panose="00000400000000000000" pitchFamily="2" charset="-78"/>
              </a:rPr>
              <a:t>روش های بهینه سازی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E5A2E9-DFD5-ADE7-6306-2F4F5B619CA6}"/>
              </a:ext>
            </a:extLst>
          </p:cNvPr>
          <p:cNvSpPr/>
          <p:nvPr/>
        </p:nvSpPr>
        <p:spPr>
          <a:xfrm>
            <a:off x="4057827" y="2945458"/>
            <a:ext cx="805852" cy="76352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>
                <a:solidFill>
                  <a:schemeClr val="bg1"/>
                </a:solidFill>
                <a:cs typeface="B Nazanin" panose="00000400000000000000" pitchFamily="2" charset="-78"/>
              </a:rPr>
              <a:t>دقیق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A50F0F-8E9E-59FF-65C2-480FD0DB7FD2}"/>
              </a:ext>
            </a:extLst>
          </p:cNvPr>
          <p:cNvSpPr/>
          <p:nvPr/>
        </p:nvSpPr>
        <p:spPr>
          <a:xfrm>
            <a:off x="1735935" y="2945459"/>
            <a:ext cx="805852" cy="76352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>
                <a:solidFill>
                  <a:schemeClr val="bg1"/>
                </a:solidFill>
                <a:cs typeface="B Nazanin" panose="00000400000000000000" pitchFamily="2" charset="-78"/>
              </a:rPr>
              <a:t>تقریبی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AB64E15-4A97-64D6-4B70-302E10C4CCE8}"/>
              </a:ext>
            </a:extLst>
          </p:cNvPr>
          <p:cNvSpPr/>
          <p:nvPr/>
        </p:nvSpPr>
        <p:spPr>
          <a:xfrm>
            <a:off x="692353" y="4003442"/>
            <a:ext cx="996794" cy="76352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>
                <a:solidFill>
                  <a:schemeClr val="bg1"/>
                </a:solidFill>
                <a:cs typeface="B Nazanin" panose="00000400000000000000" pitchFamily="2" charset="-78"/>
              </a:rPr>
              <a:t>ابتکاری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3FDDEC5-F46E-3AEA-18E2-804A30C4AF61}"/>
              </a:ext>
            </a:extLst>
          </p:cNvPr>
          <p:cNvSpPr/>
          <p:nvPr/>
        </p:nvSpPr>
        <p:spPr>
          <a:xfrm>
            <a:off x="2625803" y="4031897"/>
            <a:ext cx="996794" cy="75575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>
                <a:solidFill>
                  <a:schemeClr val="bg1"/>
                </a:solidFill>
                <a:cs typeface="B Nazanin" panose="00000400000000000000" pitchFamily="2" charset="-78"/>
              </a:rPr>
              <a:t>فراابتکاری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6CEF7ED-E652-498F-A2ED-4C8122329D85}"/>
              </a:ext>
            </a:extLst>
          </p:cNvPr>
          <p:cNvSpPr/>
          <p:nvPr/>
        </p:nvSpPr>
        <p:spPr>
          <a:xfrm>
            <a:off x="3622597" y="5155548"/>
            <a:ext cx="873764" cy="76352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>
                <a:solidFill>
                  <a:schemeClr val="bg1"/>
                </a:solidFill>
                <a:cs typeface="B Nazanin" panose="00000400000000000000" pitchFamily="2" charset="-78"/>
              </a:rPr>
              <a:t>مبتنی بر مسیر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692B248-5E9F-5CD4-89A0-C35DCA527557}"/>
              </a:ext>
            </a:extLst>
          </p:cNvPr>
          <p:cNvSpPr/>
          <p:nvPr/>
        </p:nvSpPr>
        <p:spPr>
          <a:xfrm>
            <a:off x="1767806" y="5155549"/>
            <a:ext cx="873765" cy="76352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>
                <a:solidFill>
                  <a:schemeClr val="bg1"/>
                </a:solidFill>
                <a:cs typeface="B Nazanin" panose="00000400000000000000" pitchFamily="2" charset="-78"/>
              </a:rPr>
              <a:t>مبتنی</a:t>
            </a: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1600" b="1" dirty="0">
                <a:solidFill>
                  <a:schemeClr val="bg1"/>
                </a:solidFill>
                <a:cs typeface="B Nazanin" panose="00000400000000000000" pitchFamily="2" charset="-78"/>
              </a:rPr>
              <a:t>بر</a:t>
            </a: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1600" b="1" dirty="0">
                <a:solidFill>
                  <a:schemeClr val="bg1"/>
                </a:solidFill>
                <a:cs typeface="B Nazanin" panose="00000400000000000000" pitchFamily="2" charset="-78"/>
              </a:rPr>
              <a:t>جمعیت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7A467D4-5D7D-E72A-3DE5-926D2AD71798}"/>
              </a:ext>
            </a:extLst>
          </p:cNvPr>
          <p:cNvCxnSpPr>
            <a:cxnSpLocks/>
            <a:stCxn id="4" idx="1"/>
            <a:endCxn id="7" idx="0"/>
          </p:cNvCxnSpPr>
          <p:nvPr/>
        </p:nvCxnSpPr>
        <p:spPr>
          <a:xfrm rot="10800000" flipV="1">
            <a:off x="2138861" y="2402241"/>
            <a:ext cx="566996" cy="543218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E26DD19-6E85-A350-4392-E13C9FA6D9D2}"/>
              </a:ext>
            </a:extLst>
          </p:cNvPr>
          <p:cNvCxnSpPr>
            <a:cxnSpLocks/>
            <a:stCxn id="4" idx="3"/>
            <a:endCxn id="6" idx="0"/>
          </p:cNvCxnSpPr>
          <p:nvPr/>
        </p:nvCxnSpPr>
        <p:spPr>
          <a:xfrm>
            <a:off x="3770218" y="2402241"/>
            <a:ext cx="690535" cy="543217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22B3BC6-3E6A-52E9-0408-CC6CF0885BEB}"/>
              </a:ext>
            </a:extLst>
          </p:cNvPr>
          <p:cNvCxnSpPr>
            <a:cxnSpLocks/>
            <a:stCxn id="7" idx="1"/>
            <a:endCxn id="9" idx="0"/>
          </p:cNvCxnSpPr>
          <p:nvPr/>
        </p:nvCxnSpPr>
        <p:spPr>
          <a:xfrm rot="10800000" flipV="1">
            <a:off x="1190751" y="3327222"/>
            <a:ext cx="545185" cy="676220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DB939C8-81D2-91CE-9806-19654842A9C2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>
            <a:off x="2541787" y="3327222"/>
            <a:ext cx="582413" cy="704675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98C5E7C-E1ED-15AB-15BC-5C29319B0BBB}"/>
              </a:ext>
            </a:extLst>
          </p:cNvPr>
          <p:cNvCxnSpPr>
            <a:cxnSpLocks/>
            <a:stCxn id="10" idx="1"/>
            <a:endCxn id="12" idx="0"/>
          </p:cNvCxnSpPr>
          <p:nvPr/>
        </p:nvCxnSpPr>
        <p:spPr>
          <a:xfrm rot="10800000" flipV="1">
            <a:off x="2204689" y="4409773"/>
            <a:ext cx="421114" cy="745775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48336A3-2C61-23DF-FB5B-8A34B51A6238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>
            <a:off x="3622597" y="4409774"/>
            <a:ext cx="436882" cy="745774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BA72712A-61A9-2F6F-DC5D-C5F10BA40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753" y="1626250"/>
            <a:ext cx="4281920" cy="610362"/>
          </a:xfrm>
          <a:ln>
            <a:noFill/>
          </a:ln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دسته‌بندی روش‌های بهینه‌سازی</a:t>
            </a:r>
            <a:endParaRPr lang="en-US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21" name="Footer Placeholder 1">
            <a:extLst>
              <a:ext uri="{FF2B5EF4-FFF2-40B4-BE49-F238E27FC236}">
                <a16:creationId xmlns:a16="http://schemas.microsoft.com/office/drawing/2014/main" id="{E3289BC5-FE7F-2B43-5277-973F57011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799"/>
            <a:ext cx="2895600" cy="365125"/>
          </a:xfrm>
        </p:spPr>
        <p:txBody>
          <a:bodyPr/>
          <a:lstStyle/>
          <a:p>
            <a:r>
              <a:rPr lang="en-US" dirty="0"/>
              <a:t>p.porkhial@gmail.com</a:t>
            </a:r>
          </a:p>
        </p:txBody>
      </p:sp>
    </p:spTree>
    <p:extLst>
      <p:ext uri="{BB962C8B-B14F-4D97-AF65-F5344CB8AC3E}">
        <p14:creationId xmlns:p14="http://schemas.microsoft.com/office/powerpoint/2010/main" val="5694946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الگوریتم غذایابی باکتریایی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5</a:t>
            </a:fld>
            <a:r>
              <a:rPr lang="fa-IR"/>
              <a:t>   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8E7108B-EE4E-819C-0650-32CC14A0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799"/>
            <a:ext cx="2895600" cy="365125"/>
          </a:xfrm>
        </p:spPr>
        <p:txBody>
          <a:bodyPr/>
          <a:lstStyle/>
          <a:p>
            <a:r>
              <a:rPr lang="en-US" dirty="0"/>
              <a:t>p.porkhial@gmail.com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C7E490-8109-211B-9379-F0D1413DE9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24000"/>
            <a:ext cx="464819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895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الگوریتم غذایابی باکتریایی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6</a:t>
            </a:fld>
            <a:r>
              <a:rPr lang="fa-IR"/>
              <a:t>  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370998B-AAA5-6906-CEEA-F69CB2BAFF5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3657600" y="1600200"/>
                <a:ext cx="5029200" cy="3520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a-IR" sz="1800" b="1" dirty="0">
                    <a:cs typeface="B Nazanin" panose="00000400000000000000" pitchFamily="2" charset="-78"/>
                  </a:rPr>
                  <a:t>کموتاکسی:</a:t>
                </a:r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a-IR" sz="180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fa-I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𝜃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𝑙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sSup>
                      <m:sSupPr>
                        <m:ctrlPr>
                          <a:rPr lang="fa-IR" sz="1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fa-I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𝜃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𝑗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𝑘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𝑙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.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Δ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𝑖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Δ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𝑖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.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Δ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>
                    <a:cs typeface="B Nazanin" panose="00000400000000000000" pitchFamily="2" charset="-78"/>
                  </a:rPr>
                  <a:t>       </a:t>
                </a:r>
                <a:endParaRPr lang="fa-IR" sz="2000" dirty="0">
                  <a:cs typeface="B Nazanin" panose="00000400000000000000" pitchFamily="2" charset="-78"/>
                </a:endParaRPr>
              </a:p>
              <a:p>
                <a:pPr marL="285750" indent="-28575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a-IR" sz="1800" b="1" dirty="0">
                    <a:cs typeface="B Nazanin" panose="00000400000000000000" pitchFamily="2" charset="-78"/>
                  </a:rPr>
                  <a:t>تولید مثل:</a:t>
                </a:r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𝐽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 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h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𝑒𝑎𝑙𝑡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h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𝑖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1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𝑗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1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𝑐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p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𝐽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𝑖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𝑗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𝑘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𝑙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          </m:t>
                        </m:r>
                      </m:e>
                    </m:nary>
                  </m:oMath>
                </a14:m>
                <a:r>
                  <a:rPr lang="fa-IR" sz="1800" dirty="0">
                    <a:cs typeface="B Nazanin" panose="00000400000000000000" pitchFamily="2" charset="-78"/>
                  </a:rPr>
                  <a:t> </a:t>
                </a:r>
              </a:p>
              <a:p>
                <a:pPr marL="285750" indent="-28575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a-IR" sz="1800" b="1" dirty="0">
                    <a:cs typeface="B Nazanin" panose="00000400000000000000" pitchFamily="2" charset="-78"/>
                  </a:rPr>
                  <a:t>حذف – پراکندگی</a:t>
                </a:r>
              </a:p>
              <a:p>
                <a:pPr marL="285750" indent="-28575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>
                  <a:cs typeface="B Nazanin" panose="00000400000000000000" pitchFamily="2" charset="-78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370998B-AAA5-6906-CEEA-F69CB2BAFF5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7600" y="1600200"/>
                <a:ext cx="5029200" cy="3520387"/>
              </a:xfrm>
              <a:prstGeom prst="rect">
                <a:avLst/>
              </a:prstGeom>
              <a:blipFill>
                <a:blip r:embed="rId3"/>
                <a:stretch>
                  <a:fillRect l="-2061" r="-848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17FDECC-1860-F313-03DF-D77CE2A4F1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048081"/>
              </p:ext>
            </p:extLst>
          </p:nvPr>
        </p:nvGraphicFramePr>
        <p:xfrm>
          <a:off x="3735390" y="4776100"/>
          <a:ext cx="3502024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31760" imgH="241200" progId="Equation.DSMT4">
                  <p:embed/>
                </p:oleObj>
              </mc:Choice>
              <mc:Fallback>
                <p:oleObj name="Equation" r:id="rId4" imgW="2831760" imgH="2412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17FDECC-1860-F313-03DF-D77CE2A4F1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5390" y="4776100"/>
                        <a:ext cx="3502024" cy="344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Content Placeholder 4">
                <a:extLst>
                  <a:ext uri="{FF2B5EF4-FFF2-40B4-BE49-F238E27FC236}">
                    <a16:creationId xmlns:a16="http://schemas.microsoft.com/office/drawing/2014/main" id="{95BBF40E-6DEE-40A5-AC1E-67E702743D1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06685385"/>
                  </p:ext>
                </p:extLst>
              </p:nvPr>
            </p:nvGraphicFramePr>
            <p:xfrm>
              <a:off x="797879" y="1981200"/>
              <a:ext cx="2820670" cy="357105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10335">
                      <a:extLst>
                        <a:ext uri="{9D8B030D-6E8A-4147-A177-3AD203B41FA5}">
                          <a16:colId xmlns:a16="http://schemas.microsoft.com/office/drawing/2014/main" val="2594799194"/>
                        </a:ext>
                      </a:extLst>
                    </a:gridCol>
                    <a:gridCol w="1410335">
                      <a:extLst>
                        <a:ext uri="{9D8B030D-6E8A-4147-A177-3AD203B41FA5}">
                          <a16:colId xmlns:a16="http://schemas.microsoft.com/office/drawing/2014/main" val="1797521365"/>
                        </a:ext>
                      </a:extLst>
                    </a:gridCol>
                  </a:tblGrid>
                  <a:tr h="2639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b="1" dirty="0">
                              <a:solidFill>
                                <a:schemeClr val="bg1"/>
                              </a:solidFill>
                              <a:cs typeface="B Nazanin" panose="00000400000000000000" pitchFamily="2" charset="-78"/>
                            </a:rPr>
                            <a:t>مقدار</a:t>
                          </a:r>
                          <a:endParaRPr lang="en-US" b="1" dirty="0">
                            <a:solidFill>
                              <a:schemeClr val="bg1"/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b="1" dirty="0">
                              <a:solidFill>
                                <a:schemeClr val="bg1"/>
                              </a:solidFill>
                              <a:cs typeface="B Nazanin" panose="00000400000000000000" pitchFamily="2" charset="-78"/>
                            </a:rPr>
                            <a:t>پارامتر</a:t>
                          </a:r>
                          <a:endParaRPr lang="en-US" b="1" dirty="0">
                            <a:solidFill>
                              <a:schemeClr val="bg1"/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8327450"/>
                      </a:ext>
                    </a:extLst>
                  </a:tr>
                  <a:tr h="457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20</a:t>
                          </a:r>
                          <a:endParaRPr lang="en-US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B Nazanin" panose="00000400000000000000" pitchFamily="2" charset="-78"/>
                            </a:rPr>
                            <a:t>جمعیت</a:t>
                          </a:r>
                          <a:endParaRPr lang="en-US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371991"/>
                      </a:ext>
                    </a:extLst>
                  </a:tr>
                  <a:tr h="457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30</a:t>
                          </a:r>
                          <a:endParaRPr lang="en-US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rPr>
                                      <m:t>c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2841435"/>
                      </a:ext>
                    </a:extLst>
                  </a:tr>
                  <a:tr h="457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2</a:t>
                          </a:r>
                          <a:endParaRPr lang="en-US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rPr>
                                      <m:t>s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667419"/>
                      </a:ext>
                    </a:extLst>
                  </a:tr>
                  <a:tr h="457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4</a:t>
                          </a:r>
                          <a:endParaRPr lang="en-US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rPr>
                                      <m:t>re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0858371"/>
                      </a:ext>
                    </a:extLst>
                  </a:tr>
                  <a:tr h="457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4</a:t>
                          </a:r>
                          <a:endParaRPr lang="en-US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rPr>
                                      <m:t>ed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8467880"/>
                      </a:ext>
                    </a:extLst>
                  </a:tr>
                  <a:tr h="457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0.5</a:t>
                          </a:r>
                          <a:endParaRPr lang="en-US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</a:rPr>
                                      <m:t>ed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5184238"/>
                      </a:ext>
                    </a:extLst>
                  </a:tr>
                  <a:tr h="457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0.8</a:t>
                          </a:r>
                          <a:endParaRPr lang="en-US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11012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Content Placeholder 4">
                <a:extLst>
                  <a:ext uri="{FF2B5EF4-FFF2-40B4-BE49-F238E27FC236}">
                    <a16:creationId xmlns:a16="http://schemas.microsoft.com/office/drawing/2014/main" id="{95BBF40E-6DEE-40A5-AC1E-67E702743D1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06685385"/>
                  </p:ext>
                </p:extLst>
              </p:nvPr>
            </p:nvGraphicFramePr>
            <p:xfrm>
              <a:off x="797879" y="1981200"/>
              <a:ext cx="2820670" cy="357105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10335">
                      <a:extLst>
                        <a:ext uri="{9D8B030D-6E8A-4147-A177-3AD203B41FA5}">
                          <a16:colId xmlns:a16="http://schemas.microsoft.com/office/drawing/2014/main" val="2594799194"/>
                        </a:ext>
                      </a:extLst>
                    </a:gridCol>
                    <a:gridCol w="1410335">
                      <a:extLst>
                        <a:ext uri="{9D8B030D-6E8A-4147-A177-3AD203B41FA5}">
                          <a16:colId xmlns:a16="http://schemas.microsoft.com/office/drawing/2014/main" val="179752136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b="1" dirty="0">
                              <a:solidFill>
                                <a:schemeClr val="bg1"/>
                              </a:solidFill>
                              <a:cs typeface="B Nazanin" panose="00000400000000000000" pitchFamily="2" charset="-78"/>
                            </a:rPr>
                            <a:t>مقدار</a:t>
                          </a:r>
                          <a:endParaRPr lang="en-US" b="1" dirty="0">
                            <a:solidFill>
                              <a:schemeClr val="bg1"/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b="1" dirty="0">
                              <a:solidFill>
                                <a:schemeClr val="bg1"/>
                              </a:solidFill>
                              <a:cs typeface="B Nazanin" panose="00000400000000000000" pitchFamily="2" charset="-78"/>
                            </a:rPr>
                            <a:t>پارامتر</a:t>
                          </a:r>
                          <a:endParaRPr lang="en-US" b="1" dirty="0">
                            <a:solidFill>
                              <a:schemeClr val="bg1"/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8327450"/>
                      </a:ext>
                    </a:extLst>
                  </a:tr>
                  <a:tr h="457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20</a:t>
                          </a:r>
                          <a:endParaRPr lang="en-US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B Nazanin" panose="00000400000000000000" pitchFamily="2" charset="-78"/>
                            </a:rPr>
                            <a:t>جمعیت</a:t>
                          </a:r>
                          <a:endParaRPr lang="en-US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371991"/>
                      </a:ext>
                    </a:extLst>
                  </a:tr>
                  <a:tr h="457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30</a:t>
                          </a:r>
                          <a:endParaRPr lang="en-US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>
                        <a:blipFill>
                          <a:blip r:embed="rId6"/>
                          <a:stretch>
                            <a:fillRect l="-100431" t="-184000" r="-1724" b="-5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2841435"/>
                      </a:ext>
                    </a:extLst>
                  </a:tr>
                  <a:tr h="457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2</a:t>
                          </a:r>
                          <a:endParaRPr lang="en-US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>
                        <a:blipFill>
                          <a:blip r:embed="rId6"/>
                          <a:stretch>
                            <a:fillRect l="-100431" t="-284000" r="-1724" b="-4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67419"/>
                      </a:ext>
                    </a:extLst>
                  </a:tr>
                  <a:tr h="457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4</a:t>
                          </a:r>
                          <a:endParaRPr lang="en-US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>
                        <a:blipFill>
                          <a:blip r:embed="rId6"/>
                          <a:stretch>
                            <a:fillRect l="-100431" t="-378947" r="-1724" b="-298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0858371"/>
                      </a:ext>
                    </a:extLst>
                  </a:tr>
                  <a:tr h="457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4</a:t>
                          </a:r>
                          <a:endParaRPr lang="en-US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>
                        <a:blipFill>
                          <a:blip r:embed="rId6"/>
                          <a:stretch>
                            <a:fillRect l="-100431" t="-485333" r="-1724" b="-20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8467880"/>
                      </a:ext>
                    </a:extLst>
                  </a:tr>
                  <a:tr h="457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0.5</a:t>
                          </a:r>
                          <a:endParaRPr lang="en-US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>
                        <a:blipFill>
                          <a:blip r:embed="rId6"/>
                          <a:stretch>
                            <a:fillRect l="-100431" t="-585333" r="-1724" b="-10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5184238"/>
                      </a:ext>
                    </a:extLst>
                  </a:tr>
                  <a:tr h="457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0.8</a:t>
                          </a:r>
                          <a:endParaRPr lang="en-US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>
                        <a:blipFill>
                          <a:blip r:embed="rId6"/>
                          <a:stretch>
                            <a:fillRect l="-100431" t="-685333" r="-1724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11012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89807294-7B1C-307C-A5EE-BF9BA2EE7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799"/>
            <a:ext cx="2895600" cy="365125"/>
          </a:xfrm>
        </p:spPr>
        <p:txBody>
          <a:bodyPr/>
          <a:lstStyle/>
          <a:p>
            <a:r>
              <a:rPr lang="en-US" dirty="0"/>
              <a:t>p.porkhial@gmail.com</a:t>
            </a:r>
          </a:p>
        </p:txBody>
      </p:sp>
    </p:spTree>
    <p:extLst>
      <p:ext uri="{BB962C8B-B14F-4D97-AF65-F5344CB8AC3E}">
        <p14:creationId xmlns:p14="http://schemas.microsoft.com/office/powerpoint/2010/main" val="35094714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الگوریتم جستجوی فاخته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7</a:t>
            </a:fld>
            <a:r>
              <a:rPr lang="fa-IR"/>
              <a:t>   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8E7108B-EE4E-819C-0650-32CC14A0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799"/>
            <a:ext cx="2895600" cy="365125"/>
          </a:xfrm>
        </p:spPr>
        <p:txBody>
          <a:bodyPr/>
          <a:lstStyle/>
          <a:p>
            <a:r>
              <a:rPr lang="en-US" dirty="0"/>
              <a:t>p.porkhial@gmail.com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4CF41-8D54-5A90-47E1-503C5B8BA8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08" y="1550182"/>
            <a:ext cx="4809184" cy="477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99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الگوریتم جستجوی فاخته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8</a:t>
            </a:fld>
            <a:r>
              <a:rPr lang="fa-IR"/>
              <a:t>   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8E7108B-EE4E-819C-0650-32CC14A0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799"/>
            <a:ext cx="2895600" cy="365125"/>
          </a:xfrm>
        </p:spPr>
        <p:txBody>
          <a:bodyPr/>
          <a:lstStyle/>
          <a:p>
            <a:r>
              <a:rPr lang="en-US" dirty="0"/>
              <a:t>p.porkhial@gmail.com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53C558-1DC6-7B52-B671-43642FF506A4}"/>
                  </a:ext>
                </a:extLst>
              </p:cNvPr>
              <p:cNvSpPr txBox="1"/>
              <p:nvPr/>
            </p:nvSpPr>
            <p:spPr>
              <a:xfrm>
                <a:off x="3276600" y="1510190"/>
                <a:ext cx="5716164" cy="523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60000" indent="-1800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a-IR" b="1" dirty="0">
                    <a:solidFill>
                      <a:schemeClr val="tx2">
                        <a:lumMod val="50000"/>
                      </a:schemeClr>
                    </a:solidFill>
                    <a:cs typeface="B Nazanin" panose="00000400000000000000" pitchFamily="2" charset="-78"/>
                  </a:rPr>
                  <a:t>راه‌حل جدید برای فاخته:</a:t>
                </a:r>
                <a:endParaRPr lang="en-US" b="1" i="1" dirty="0">
                  <a:solidFill>
                    <a:schemeClr val="tx2">
                      <a:lumMod val="50000"/>
                    </a:schemeClr>
                  </a:solidFill>
                  <a:latin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𝒊</m:t>
                        </m:r>
                      </m:sub>
                      <m:sup>
                        <m: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)</m:t>
                        </m:r>
                      </m:sup>
                    </m:sSubSup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 </m:t>
                    </m:r>
                    <m:sSubSup>
                      <m:sSubSupPr>
                        <m:ctrlP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𝒊</m:t>
                        </m:r>
                      </m:sub>
                      <m:sup>
                        <m: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𝒕</m:t>
                        </m:r>
                      </m:sup>
                    </m:sSubSup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 </m:t>
                    </m:r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𝜶</m:t>
                    </m:r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⊗</m:t>
                    </m:r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𝑳</m:t>
                    </m:r>
                    <m:sSup>
                      <m:sSupPr>
                        <m:ctrlP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𝒆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𝒗𝒚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𝝀</m:t>
                        </m:r>
                      </m:e>
                    </m:d>
                  </m:oMath>
                </a14:m>
                <a:r>
                  <a:rPr lang="fa-IR" b="1" dirty="0">
                    <a:solidFill>
                      <a:schemeClr val="tx2">
                        <a:lumMod val="50000"/>
                      </a:schemeClr>
                    </a:solidFill>
                    <a:cs typeface="B Nazanin" panose="00000400000000000000" pitchFamily="2" charset="-78"/>
                  </a:rPr>
                  <a:t> </a:t>
                </a:r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  <a:cs typeface="B Nazanin" panose="00000400000000000000" pitchFamily="2" charset="-78"/>
                  </a:rPr>
                  <a:t>                                    </a:t>
                </a:r>
                <a:r>
                  <a:rPr lang="fa-IR" b="1" dirty="0">
                    <a:solidFill>
                      <a:schemeClr val="tx2">
                        <a:lumMod val="50000"/>
                      </a:schemeClr>
                    </a:solidFill>
                    <a:cs typeface="B Nazanin" panose="00000400000000000000" pitchFamily="2" charset="-78"/>
                  </a:rPr>
                  <a:t>     </a:t>
                </a:r>
                <a:endParaRPr lang="en-US" b="1" dirty="0">
                  <a:solidFill>
                    <a:schemeClr val="tx2">
                      <a:lumMod val="50000"/>
                    </a:schemeClr>
                  </a:solidFill>
                  <a:cs typeface="B Nazanin" panose="00000400000000000000" pitchFamily="2" charset="-78"/>
                </a:endParaRPr>
              </a:p>
              <a:p>
                <a:pPr marL="360000" indent="-1800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a-IR" b="1" dirty="0">
                    <a:solidFill>
                      <a:schemeClr val="tx2">
                        <a:lumMod val="50000"/>
                      </a:schemeClr>
                    </a:solidFill>
                    <a:cs typeface="B Nazanin" panose="00000400000000000000" pitchFamily="2" charset="-78"/>
                  </a:rPr>
                  <a:t>طول گام(پرواز لوی):</a:t>
                </a:r>
                <a:endParaRPr lang="en-US" b="1" dirty="0">
                  <a:solidFill>
                    <a:schemeClr val="tx2">
                      <a:lumMod val="50000"/>
                    </a:schemeClr>
                  </a:solidFill>
                  <a:cs typeface="B Nazanin" panose="00000400000000000000" pitchFamily="2" charset="-78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𝒔</m:t>
                      </m:r>
                      <m:r>
                        <a:rPr lang="en-US" b="1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𝒖</m:t>
                          </m:r>
                        </m:num>
                        <m:den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𝒗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𝟏</m:t>
                              </m:r>
                              <m:r>
                                <a:rPr lang="en-US" b="1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/</m:t>
                              </m:r>
                              <m:r>
                                <a:rPr lang="en-US" b="1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𝜷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a-IR" b="1" dirty="0">
                  <a:solidFill>
                    <a:schemeClr val="tx2">
                      <a:lumMod val="50000"/>
                    </a:schemeClr>
                  </a:solidFill>
                  <a:cs typeface="B Nazanin" panose="00000400000000000000" pitchFamily="2" charset="-78"/>
                </a:endParaRPr>
              </a:p>
              <a:p>
                <a:pPr marL="457200" indent="-4572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b="1" dirty="0">
                  <a:solidFill>
                    <a:schemeClr val="tx2">
                      <a:lumMod val="50000"/>
                    </a:schemeClr>
                  </a:solidFill>
                  <a:cs typeface="B Nazanin" panose="00000400000000000000" pitchFamily="2" charset="-78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𝒖</m:t>
                    </m:r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~ </m:t>
                    </m:r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𝑵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𝟎</m:t>
                        </m:r>
                        <m: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𝝈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𝒖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𝟐</m:t>
                            </m:r>
                          </m:sup>
                        </m:sSubSup>
                      </m:e>
                    </m:d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,    </m:t>
                    </m:r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𝒗</m:t>
                    </m:r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 ~ </m:t>
                    </m:r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𝑵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𝟎</m:t>
                        </m:r>
                        <m: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𝝈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𝒗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  <a:ea typeface="Cambria Math" panose="02040503050406030204" pitchFamily="18" charset="0"/>
                    <a:cs typeface="B Nazanin" panose="00000400000000000000" pitchFamily="2" charset="-78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𝒖</m:t>
                        </m:r>
                      </m:sub>
                    </m:sSub>
                    <m:r>
                      <a:rPr lang="en-US" b="1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1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𝜞</m:t>
                                </m:r>
                                <m:d>
                                  <m:dPr>
                                    <m:ctrlPr>
                                      <a:rPr lang="en-US" b="1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𝟏</m:t>
                                    </m:r>
                                    <m:r>
                                      <a:rPr lang="en-US" b="1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+</m:t>
                                    </m:r>
                                    <m:r>
                                      <a:rPr lang="en-US" b="1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𝜷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b="1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b="1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𝒔𝒊𝒏</m:t>
                                    </m:r>
                                  </m:fName>
                                  <m:e>
                                    <m:r>
                                      <a:rPr lang="en-US" b="1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en-US" b="1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B Nazanin" panose="00000400000000000000" pitchFamily="2" charset="-78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B Nazanin" panose="00000400000000000000" pitchFamily="2" charset="-78"/>
                                          </a:rPr>
                                          <m:t>𝝅𝜷</m:t>
                                        </m:r>
                                      </m:num>
                                      <m:den>
                                        <m:r>
                                          <a:rPr lang="en-US" b="1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B Nazanin" panose="00000400000000000000" pitchFamily="2" charset="-78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  <m:r>
                                      <a:rPr lang="en-US" b="1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)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b="1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𝜞</m:t>
                                </m:r>
                                <m:r>
                                  <a:rPr lang="en-US" b="1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[</m:t>
                                </m:r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𝜷</m:t>
                                    </m:r>
                                  </m:num>
                                  <m:den>
                                    <m:r>
                                      <a:rPr lang="en-US" b="1" i="1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b="1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]</m:t>
                                </m:r>
                                <m:r>
                                  <a:rPr lang="en-US" b="1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𝜷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𝜷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)/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𝟐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b="1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 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1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𝜷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  <a:ea typeface="Cambria Math" panose="02040503050406030204" pitchFamily="18" charset="0"/>
                    <a:cs typeface="B Nazanin" panose="00000400000000000000" pitchFamily="2" charset="-78"/>
                  </a:rPr>
                  <a:t> </a:t>
                </a:r>
              </a:p>
              <a:p>
                <a:pPr algn="l"/>
                <a:endParaRPr lang="en-US" sz="2800" dirty="0">
                  <a:solidFill>
                    <a:schemeClr val="tx2">
                      <a:lumMod val="50000"/>
                    </a:schemeClr>
                  </a:solidFill>
                  <a:cs typeface="B Nazanin" panose="00000400000000000000" pitchFamily="2" charset="-78"/>
                </a:endParaRPr>
              </a:p>
              <a:p>
                <a:pPr algn="r" rtl="1"/>
                <a:endParaRPr lang="en-US" sz="2800" dirty="0">
                  <a:solidFill>
                    <a:schemeClr val="tx2">
                      <a:lumMod val="50000"/>
                    </a:schemeClr>
                  </a:solidFill>
                  <a:cs typeface="B Nazanin" panose="00000400000000000000" pitchFamily="2" charset="-78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53C558-1DC6-7B52-B671-43642FF50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1510190"/>
                <a:ext cx="5716164" cy="5234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07CD402-1FF6-12E1-E9E7-5523891EE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045804"/>
                  </p:ext>
                </p:extLst>
              </p:nvPr>
            </p:nvGraphicFramePr>
            <p:xfrm>
              <a:off x="838200" y="2286000"/>
              <a:ext cx="2063424" cy="29077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031712">
                      <a:extLst>
                        <a:ext uri="{9D8B030D-6E8A-4147-A177-3AD203B41FA5}">
                          <a16:colId xmlns:a16="http://schemas.microsoft.com/office/drawing/2014/main" val="84742107"/>
                        </a:ext>
                      </a:extLst>
                    </a:gridCol>
                    <a:gridCol w="1031712">
                      <a:extLst>
                        <a:ext uri="{9D8B030D-6E8A-4147-A177-3AD203B41FA5}">
                          <a16:colId xmlns:a16="http://schemas.microsoft.com/office/drawing/2014/main" val="3904468440"/>
                        </a:ext>
                      </a:extLst>
                    </a:gridCol>
                  </a:tblGrid>
                  <a:tr h="581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2000" b="1" dirty="0">
                              <a:solidFill>
                                <a:schemeClr val="bg2">
                                  <a:lumMod val="40000"/>
                                  <a:lumOff val="60000"/>
                                </a:schemeClr>
                              </a:solidFill>
                              <a:cs typeface="B Nazanin" panose="00000400000000000000" pitchFamily="2" charset="-78"/>
                            </a:rPr>
                            <a:t>مقدار</a:t>
                          </a:r>
                          <a:endParaRPr lang="en-US" sz="2000" b="1" dirty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2000" b="1" dirty="0">
                              <a:solidFill>
                                <a:schemeClr val="bg2">
                                  <a:lumMod val="40000"/>
                                  <a:lumOff val="60000"/>
                                </a:schemeClr>
                              </a:solidFill>
                              <a:cs typeface="B Nazanin" panose="00000400000000000000" pitchFamily="2" charset="-78"/>
                            </a:rPr>
                            <a:t>پارامتر</a:t>
                          </a:r>
                          <a:endParaRPr lang="en-US" sz="2000" b="1" dirty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418336"/>
                      </a:ext>
                    </a:extLst>
                  </a:tr>
                  <a:tr h="581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18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20</a:t>
                          </a:r>
                          <a:endParaRPr lang="en-US" sz="1800" b="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18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cs typeface="B Nazanin" panose="00000400000000000000" pitchFamily="2" charset="-78"/>
                            </a:rPr>
                            <a:t>جمعیت</a:t>
                          </a:r>
                          <a:endParaRPr lang="en-US" sz="1800" b="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6808755"/>
                      </a:ext>
                    </a:extLst>
                  </a:tr>
                  <a:tr h="581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18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0.6</a:t>
                          </a:r>
                          <a:endParaRPr lang="en-US" sz="1800" b="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1758004"/>
                      </a:ext>
                    </a:extLst>
                  </a:tr>
                  <a:tr h="581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18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1.5</a:t>
                          </a:r>
                          <a:endParaRPr lang="en-US" sz="1800" b="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β</a:t>
                          </a:r>
                          <a:endParaRPr lang="en-US" sz="1800" b="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68870758"/>
                      </a:ext>
                    </a:extLst>
                  </a:tr>
                  <a:tr h="581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18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0.01</a:t>
                          </a:r>
                          <a:endParaRPr lang="en-US" sz="1800" b="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α</a:t>
                          </a:r>
                          <a:endParaRPr lang="en-US" sz="1800" b="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791926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07CD402-1FF6-12E1-E9E7-5523891EE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045804"/>
                  </p:ext>
                </p:extLst>
              </p:nvPr>
            </p:nvGraphicFramePr>
            <p:xfrm>
              <a:off x="838200" y="2286000"/>
              <a:ext cx="2063424" cy="29077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031712">
                      <a:extLst>
                        <a:ext uri="{9D8B030D-6E8A-4147-A177-3AD203B41FA5}">
                          <a16:colId xmlns:a16="http://schemas.microsoft.com/office/drawing/2014/main" val="84742107"/>
                        </a:ext>
                      </a:extLst>
                    </a:gridCol>
                    <a:gridCol w="1031712">
                      <a:extLst>
                        <a:ext uri="{9D8B030D-6E8A-4147-A177-3AD203B41FA5}">
                          <a16:colId xmlns:a16="http://schemas.microsoft.com/office/drawing/2014/main" val="3904468440"/>
                        </a:ext>
                      </a:extLst>
                    </a:gridCol>
                  </a:tblGrid>
                  <a:tr h="581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2000" b="1" dirty="0">
                              <a:solidFill>
                                <a:schemeClr val="bg2">
                                  <a:lumMod val="40000"/>
                                  <a:lumOff val="60000"/>
                                </a:schemeClr>
                              </a:solidFill>
                              <a:cs typeface="B Nazanin" panose="00000400000000000000" pitchFamily="2" charset="-78"/>
                            </a:rPr>
                            <a:t>مقدار</a:t>
                          </a:r>
                          <a:endParaRPr lang="en-US" sz="2000" b="1" dirty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2000" b="1" dirty="0">
                              <a:solidFill>
                                <a:schemeClr val="bg2">
                                  <a:lumMod val="40000"/>
                                  <a:lumOff val="60000"/>
                                </a:schemeClr>
                              </a:solidFill>
                              <a:cs typeface="B Nazanin" panose="00000400000000000000" pitchFamily="2" charset="-78"/>
                            </a:rPr>
                            <a:t>پارامتر</a:t>
                          </a:r>
                          <a:endParaRPr lang="en-US" sz="2000" b="1" dirty="0">
                            <a:solidFill>
                              <a:schemeClr val="bg2">
                                <a:lumMod val="40000"/>
                                <a:lumOff val="60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418336"/>
                      </a:ext>
                    </a:extLst>
                  </a:tr>
                  <a:tr h="581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18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20</a:t>
                          </a:r>
                          <a:endParaRPr lang="en-US" sz="1800" b="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18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cs typeface="B Nazanin" panose="00000400000000000000" pitchFamily="2" charset="-78"/>
                            </a:rPr>
                            <a:t>جمعیت</a:t>
                          </a:r>
                          <a:endParaRPr lang="en-US" sz="1800" b="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6808755"/>
                      </a:ext>
                    </a:extLst>
                  </a:tr>
                  <a:tr h="581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18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0.6</a:t>
                          </a:r>
                          <a:endParaRPr lang="en-US" sz="1800" b="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183" t="-203158" r="-2959" b="-204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758004"/>
                      </a:ext>
                    </a:extLst>
                  </a:tr>
                  <a:tr h="581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18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1.5</a:t>
                          </a:r>
                          <a:endParaRPr lang="en-US" sz="1800" b="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β</a:t>
                          </a:r>
                          <a:endParaRPr lang="en-US" sz="1800" b="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68870758"/>
                      </a:ext>
                    </a:extLst>
                  </a:tr>
                  <a:tr h="581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sz="18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0.01</a:t>
                          </a:r>
                          <a:endParaRPr lang="en-US" sz="1800" b="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α</a:t>
                          </a:r>
                          <a:endParaRPr lang="en-US" sz="1800" b="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791926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259516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الگوریتم ماهی‌الکتریکی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/>
              <a:t>  </a:t>
            </a:r>
            <a:fld id="{6B42CBA2-4C56-424B-9195-F80F09E6FF52}" type="slidenum">
              <a:rPr lang="fa-IR" smtClean="0"/>
              <a:t>9</a:t>
            </a:fld>
            <a:r>
              <a:rPr lang="fa-IR"/>
              <a:t>   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8E7108B-EE4E-819C-0650-32CC14A0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799"/>
            <a:ext cx="2895600" cy="365125"/>
          </a:xfrm>
        </p:spPr>
        <p:txBody>
          <a:bodyPr/>
          <a:lstStyle/>
          <a:p>
            <a:r>
              <a:rPr lang="en-US" dirty="0"/>
              <a:t>p.porkhial@gmail.com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9B3E6-9DAC-0D54-0AEB-1D44EB655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84230"/>
            <a:ext cx="5486400" cy="487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399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3328</TotalTime>
  <Words>1132</Words>
  <Application>Microsoft Office PowerPoint</Application>
  <PresentationFormat>On-screen Show (4:3)</PresentationFormat>
  <Paragraphs>313</Paragraphs>
  <Slides>25</Slides>
  <Notes>22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Arial Narrow</vt:lpstr>
      <vt:lpstr>B Koodak</vt:lpstr>
      <vt:lpstr>B Lotus</vt:lpstr>
      <vt:lpstr>B Nazanin</vt:lpstr>
      <vt:lpstr>B Titr</vt:lpstr>
      <vt:lpstr>Calibri</vt:lpstr>
      <vt:lpstr>Cambria Math</vt:lpstr>
      <vt:lpstr>Wingdings</vt:lpstr>
      <vt:lpstr>Office Theme</vt:lpstr>
      <vt:lpstr>Equation</vt:lpstr>
      <vt:lpstr>MathType 7.0 Equation</vt:lpstr>
      <vt:lpstr>بسمه تعالــی</vt:lpstr>
      <vt:lpstr>فهرست مطالب</vt:lpstr>
      <vt:lpstr>مقدمه</vt:lpstr>
      <vt:lpstr>مقدمه</vt:lpstr>
      <vt:lpstr>الگوریتم غذایابی باکتریایی</vt:lpstr>
      <vt:lpstr>الگوریتم غذایابی باکتریایی</vt:lpstr>
      <vt:lpstr>الگوریتم جستجوی فاخته</vt:lpstr>
      <vt:lpstr>الگوریتم جستجوی فاخته</vt:lpstr>
      <vt:lpstr>الگوریتم ماهی‌الکتریکی</vt:lpstr>
      <vt:lpstr>الگوریتم ماهی‌الکتریکی</vt:lpstr>
      <vt:lpstr>الگوریتم کرم شب‌تاب</vt:lpstr>
      <vt:lpstr>الگوریتم کرم شب‌تاب</vt:lpstr>
      <vt:lpstr>الگوریتم امپریالیست رقابتی</vt:lpstr>
      <vt:lpstr>الگوریتم امپریالیست رقابتی</vt:lpstr>
      <vt:lpstr>نتایج و جمع‌بندی</vt:lpstr>
      <vt:lpstr>نتایج و جمع‌بندی</vt:lpstr>
      <vt:lpstr>نتایج و جمع‌بندی</vt:lpstr>
      <vt:lpstr>نتایج و جمع‌بندی</vt:lpstr>
      <vt:lpstr>نتایج و جمع‌بندی</vt:lpstr>
      <vt:lpstr>نتایج و جمع‌بندی</vt:lpstr>
      <vt:lpstr>نتایج و جمع‌بندی</vt:lpstr>
      <vt:lpstr>نتایج و جمع‌بندی</vt:lpstr>
      <vt:lpstr>نتایج و جمع‌بندی</vt:lpstr>
      <vt:lpstr>پیشنهاداتی برای پروژه‌های آینده</vt:lpstr>
      <vt:lpstr>PowerPoint Presentation</vt:lpstr>
    </vt:vector>
  </TitlesOfParts>
  <Company>www.orginalnet.com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بسمه تعالی</dc:title>
  <dc:creator>RezaFathi</dc:creator>
  <cp:lastModifiedBy>yasaman</cp:lastModifiedBy>
  <cp:revision>568</cp:revision>
  <cp:lastPrinted>2013-05-13T06:28:07Z</cp:lastPrinted>
  <dcterms:created xsi:type="dcterms:W3CDTF">2013-05-11T09:27:16Z</dcterms:created>
  <dcterms:modified xsi:type="dcterms:W3CDTF">2024-10-05T00:32:18Z</dcterms:modified>
</cp:coreProperties>
</file>